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60" autoAdjust="0"/>
  </p:normalViewPr>
  <p:slideViewPr>
    <p:cSldViewPr>
      <p:cViewPr>
        <p:scale>
          <a:sx n="75" d="100"/>
          <a:sy n="75" d="100"/>
        </p:scale>
        <p:origin x="-294"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0B8845-3D2F-42CF-89E3-7703025D4BB5}" type="datetimeFigureOut">
              <a:rPr lang="en-US" smtClean="0"/>
              <a:pPr/>
              <a:t>11/28/2011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86CCD4-C9EA-4680-95FD-6C37881134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5291">
              <a:defRPr/>
            </a:pPr>
            <a:r>
              <a:rPr lang="en-US" dirty="0" smtClean="0"/>
              <a:t>Dimensions adapted from </a:t>
            </a:r>
            <a:r>
              <a:rPr lang="en-US" dirty="0">
                <a:latin typeface="Garamond" pitchFamily="18" charset="0"/>
              </a:rPr>
              <a:t>Finkelhor, D &amp; Kendall-Tacket, K (1997). “A developmental perspective on the childhood impact of crime, abuse, and violent victimization. In D. Cicchetti &amp; S. Toth (Eds.), </a:t>
            </a:r>
            <a:r>
              <a:rPr lang="en-US" i="1" dirty="0">
                <a:latin typeface="Garamond" pitchFamily="18" charset="0"/>
              </a:rPr>
              <a:t>Developmental Perspectives on Trauma: Theory, Research, and Intervention</a:t>
            </a:r>
            <a:r>
              <a:rPr lang="en-US" dirty="0">
                <a:latin typeface="Garamond" pitchFamily="18" charset="0"/>
              </a:rPr>
              <a:t> (pp. 1-32).  New York: University of Rochester Press.</a:t>
            </a:r>
          </a:p>
          <a:p>
            <a:endParaRPr lang="en-US" dirty="0"/>
          </a:p>
        </p:txBody>
      </p:sp>
      <p:sp>
        <p:nvSpPr>
          <p:cNvPr id="4" name="Slide Number Placeholder 3"/>
          <p:cNvSpPr>
            <a:spLocks noGrp="1"/>
          </p:cNvSpPr>
          <p:nvPr>
            <p:ph type="sldNum" sz="quarter" idx="10"/>
          </p:nvPr>
        </p:nvSpPr>
        <p:spPr/>
        <p:txBody>
          <a:bodyPr/>
          <a:lstStyle/>
          <a:p>
            <a:fld id="{7A7EDDC9-E13A-496B-BF3D-F8E3D2B52EAB}" type="slidenum">
              <a:rPr lang="en-US" smtClean="0">
                <a:solidFill>
                  <a:prstClr val="black"/>
                </a:solidFill>
              </a:rPr>
              <a:pPr/>
              <a:t>5</a:t>
            </a:fld>
            <a:endParaRPr lang="en-US" dirty="0">
              <a:solidFill>
                <a:prstClr val="black"/>
              </a:solidFill>
            </a:endParaRPr>
          </a:p>
        </p:txBody>
      </p:sp>
      <p:sp>
        <p:nvSpPr>
          <p:cNvPr id="5" name="Header Placeholder 4"/>
          <p:cNvSpPr>
            <a:spLocks noGrp="1"/>
          </p:cNvSpPr>
          <p:nvPr>
            <p:ph type="hdr" sz="quarter" idx="11"/>
          </p:nvPr>
        </p:nvSpPr>
        <p:spPr/>
        <p:txBody>
          <a:bodyPr/>
          <a:lstStyle/>
          <a:p>
            <a:r>
              <a:rPr lang="en-US" smtClean="0">
                <a:solidFill>
                  <a:prstClr val="black"/>
                </a:solidFill>
              </a:rPr>
              <a:t>Commissioner's Brown Bag (6-9-11)</a:t>
            </a:r>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This Table shows the relationship between Domains/Constructs and Indicators.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Self-management: </a:t>
            </a:r>
            <a:r>
              <a:rPr lang="en-US" sz="1200" dirty="0" smtClean="0"/>
              <a:t>Age-appropriate autonomy, emotional</a:t>
            </a:r>
            <a:r>
              <a:rPr lang="en-US" sz="1200" baseline="0" dirty="0" smtClean="0"/>
              <a:t> self-regulation, persistence, constructive time use</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Agency: </a:t>
            </a:r>
            <a:r>
              <a:rPr lang="en-US" sz="1200" dirty="0" err="1" smtClean="0"/>
              <a:t>Planfulness</a:t>
            </a:r>
            <a:r>
              <a:rPr lang="en-US" sz="1200" dirty="0" smtClean="0"/>
              <a:t>, resourcefulness, positive risk-taking, realistic goal-setting, motivation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Sense of purpose: </a:t>
            </a:r>
            <a:r>
              <a:rPr lang="en-US" sz="1200" dirty="0" smtClean="0"/>
              <a:t>Believing one’s life is meaningfully</a:t>
            </a:r>
            <a:r>
              <a:rPr lang="en-US" sz="1200" baseline="0" dirty="0" smtClean="0"/>
              <a:t> connected to a larger picture</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Confidence: </a:t>
            </a:r>
            <a:r>
              <a:rPr lang="en-US" sz="1200" dirty="0" smtClean="0"/>
              <a:t>Positive identity</a:t>
            </a:r>
            <a:r>
              <a:rPr lang="en-US" sz="1200" baseline="0" dirty="0" smtClean="0"/>
              <a:t> and self-worth</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Social Intelligence: </a:t>
            </a:r>
            <a:r>
              <a:rPr lang="en-US" sz="1200" dirty="0" smtClean="0"/>
              <a:t>Communication, cooperation,</a:t>
            </a:r>
            <a:r>
              <a:rPr lang="en-US" sz="1200" baseline="0" dirty="0" smtClean="0"/>
              <a:t> conflict-resolution skills, trust, intimacy</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E86CCD4-C9EA-4680-95FD-6C3788113400}"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This Table shows the relationship between Domains/Constructs and Indicators.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Environmental awareness and behavior: </a:t>
            </a:r>
            <a:r>
              <a:rPr lang="en-US" sz="1200" dirty="0" smtClean="0"/>
              <a:t>Knowledge, positive behaviors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Risk management skills: </a:t>
            </a:r>
            <a:r>
              <a:rPr lang="en-US" sz="1200" dirty="0" smtClean="0"/>
              <a:t>Skills and knowledge to avoid drug and alcohol use and risky sex</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Critical thinking: </a:t>
            </a:r>
            <a:r>
              <a:rPr lang="en-US" sz="1200" dirty="0" smtClean="0"/>
              <a:t>Evaluation/analytical/problem-solving skills</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Knowledge of essential life skills: </a:t>
            </a:r>
            <a:r>
              <a:rPr lang="en-US" sz="1200" dirty="0" smtClean="0"/>
              <a:t>Financial management, decision-making skills, home maintenance, etc.</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Positive relationships with peers, siblings, family,</a:t>
            </a:r>
            <a:r>
              <a:rPr lang="en-US" sz="1200" b="1" baseline="0" dirty="0" smtClean="0"/>
              <a:t> etc</a:t>
            </a:r>
            <a:r>
              <a:rPr lang="en-US" sz="1200" b="1" baseline="0" smtClean="0"/>
              <a:t>.: </a:t>
            </a:r>
            <a:r>
              <a:rPr lang="en-US" sz="1200" smtClean="0"/>
              <a:t>Warmth, closeness, communication, support, positive advice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E86CCD4-C9EA-4680-95FD-6C378811340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838200"/>
          </a:xfrm>
        </p:spPr>
        <p:txBody>
          <a:bodyPr>
            <a:normAutofit/>
          </a:bodyPr>
          <a:lstStyle>
            <a:lvl1pPr marL="0" indent="0" algn="l">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November 1, 2011</a:t>
            </a:r>
            <a:endParaRPr lang="en-US"/>
          </a:p>
        </p:txBody>
      </p:sp>
      <p:sp>
        <p:nvSpPr>
          <p:cNvPr id="5" name="Footer Placeholder 4"/>
          <p:cNvSpPr>
            <a:spLocks noGrp="1"/>
          </p:cNvSpPr>
          <p:nvPr>
            <p:ph type="ftr" sz="quarter" idx="11"/>
          </p:nvPr>
        </p:nvSpPr>
        <p:spPr/>
        <p:txBody>
          <a:bodyPr/>
          <a:lstStyle/>
          <a:p>
            <a:r>
              <a:rPr lang="en-US" smtClean="0"/>
              <a:t>Forum on Youth Violence Prevention</a:t>
            </a:r>
            <a:endParaRPr lang="en-US"/>
          </a:p>
        </p:txBody>
      </p:sp>
      <p:sp>
        <p:nvSpPr>
          <p:cNvPr id="6" name="Slide Number Placeholder 5"/>
          <p:cNvSpPr>
            <a:spLocks noGrp="1"/>
          </p:cNvSpPr>
          <p:nvPr>
            <p:ph type="sldNum" sz="quarter" idx="12"/>
          </p:nvPr>
        </p:nvSpPr>
        <p:spPr/>
        <p:txBody>
          <a:bodyPr/>
          <a:lstStyle/>
          <a:p>
            <a:fld id="{C787D96E-C80B-4828-9456-63C03105D6B0}" type="slidenum">
              <a:rPr lang="en-US" smtClean="0"/>
              <a:pPr/>
              <a:t>‹#›</a:t>
            </a:fld>
            <a:endParaRPr lang="en-US"/>
          </a:p>
        </p:txBody>
      </p:sp>
      <p:pic>
        <p:nvPicPr>
          <p:cNvPr id="7" name="Picture 6" descr="HHS Logo.png"/>
          <p:cNvPicPr>
            <a:picLocks noChangeAspect="1"/>
          </p:cNvPicPr>
          <p:nvPr/>
        </p:nvPicPr>
        <p:blipFill>
          <a:blip r:embed="rId2" cstate="print">
            <a:duotone>
              <a:schemeClr val="bg2">
                <a:shade val="45000"/>
                <a:satMod val="135000"/>
              </a:schemeClr>
              <a:prstClr val="white"/>
            </a:duotone>
            <a:lum bright="100000" contrast="100000"/>
          </a:blip>
          <a:stretch>
            <a:fillRect/>
          </a:stretch>
        </p:blipFill>
        <p:spPr>
          <a:xfrm>
            <a:off x="7234881" y="5105401"/>
            <a:ext cx="1074962" cy="1060628"/>
          </a:xfrm>
          <a:prstGeom prst="rect">
            <a:avLst/>
          </a:prstGeom>
        </p:spPr>
      </p:pic>
      <p:pic>
        <p:nvPicPr>
          <p:cNvPr id="8" name="Picture 7" descr="CB Logo.png"/>
          <p:cNvPicPr>
            <a:picLocks noChangeAspect="1"/>
          </p:cNvPicPr>
          <p:nvPr/>
        </p:nvPicPr>
        <p:blipFill>
          <a:blip r:embed="rId3" cstate="print">
            <a:duotone>
              <a:schemeClr val="bg2">
                <a:shade val="45000"/>
                <a:satMod val="135000"/>
              </a:schemeClr>
              <a:prstClr val="white"/>
            </a:duotone>
            <a:lum bright="100000" contrast="100000"/>
          </a:blip>
          <a:srcRect l="-4550" t="16213" r="27271" b="41553"/>
          <a:stretch>
            <a:fillRect/>
          </a:stretch>
        </p:blipFill>
        <p:spPr>
          <a:xfrm>
            <a:off x="3810000" y="5393615"/>
            <a:ext cx="3429000" cy="504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1, 2011</a:t>
            </a:r>
            <a:endParaRPr lang="en-US"/>
          </a:p>
        </p:txBody>
      </p:sp>
      <p:sp>
        <p:nvSpPr>
          <p:cNvPr id="5" name="Footer Placeholder 4"/>
          <p:cNvSpPr>
            <a:spLocks noGrp="1"/>
          </p:cNvSpPr>
          <p:nvPr>
            <p:ph type="ftr" sz="quarter" idx="11"/>
          </p:nvPr>
        </p:nvSpPr>
        <p:spPr/>
        <p:txBody>
          <a:bodyPr/>
          <a:lstStyle/>
          <a:p>
            <a:r>
              <a:rPr lang="en-US" smtClean="0"/>
              <a:t>Forum on Youth Violence Prevention</a:t>
            </a:r>
            <a:endParaRPr lang="en-US"/>
          </a:p>
        </p:txBody>
      </p:sp>
      <p:sp>
        <p:nvSpPr>
          <p:cNvPr id="6" name="Slide Number Placeholder 5"/>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1, 2011</a:t>
            </a:r>
            <a:endParaRPr lang="en-US"/>
          </a:p>
        </p:txBody>
      </p:sp>
      <p:sp>
        <p:nvSpPr>
          <p:cNvPr id="5" name="Footer Placeholder 4"/>
          <p:cNvSpPr>
            <a:spLocks noGrp="1"/>
          </p:cNvSpPr>
          <p:nvPr>
            <p:ph type="ftr" sz="quarter" idx="11"/>
          </p:nvPr>
        </p:nvSpPr>
        <p:spPr/>
        <p:txBody>
          <a:bodyPr/>
          <a:lstStyle/>
          <a:p>
            <a:r>
              <a:rPr lang="en-US" smtClean="0"/>
              <a:t>Forum on Youth Violence Prevention</a:t>
            </a:r>
            <a:endParaRPr lang="en-US"/>
          </a:p>
        </p:txBody>
      </p:sp>
      <p:sp>
        <p:nvSpPr>
          <p:cNvPr id="6" name="Slide Number Placeholder 5"/>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1, 2011</a:t>
            </a:r>
            <a:endParaRPr lang="en-US"/>
          </a:p>
        </p:txBody>
      </p:sp>
      <p:sp>
        <p:nvSpPr>
          <p:cNvPr id="5" name="Footer Placeholder 4"/>
          <p:cNvSpPr>
            <a:spLocks noGrp="1"/>
          </p:cNvSpPr>
          <p:nvPr>
            <p:ph type="ftr" sz="quarter" idx="11"/>
          </p:nvPr>
        </p:nvSpPr>
        <p:spPr/>
        <p:txBody>
          <a:bodyPr/>
          <a:lstStyle/>
          <a:p>
            <a:r>
              <a:rPr lang="en-US" smtClean="0"/>
              <a:t>Forum on Youth Violence Prevention</a:t>
            </a:r>
            <a:endParaRPr lang="en-US"/>
          </a:p>
        </p:txBody>
      </p:sp>
      <p:sp>
        <p:nvSpPr>
          <p:cNvPr id="6" name="Slide Number Placeholder 5"/>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i="1">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November 1, 2011</a:t>
            </a:r>
            <a:endParaRPr lang="en-US"/>
          </a:p>
        </p:txBody>
      </p:sp>
      <p:sp>
        <p:nvSpPr>
          <p:cNvPr id="5" name="Footer Placeholder 4"/>
          <p:cNvSpPr>
            <a:spLocks noGrp="1"/>
          </p:cNvSpPr>
          <p:nvPr>
            <p:ph type="ftr" sz="quarter" idx="11"/>
          </p:nvPr>
        </p:nvSpPr>
        <p:spPr/>
        <p:txBody>
          <a:bodyPr/>
          <a:lstStyle/>
          <a:p>
            <a:r>
              <a:rPr lang="en-US" smtClean="0"/>
              <a:t>Forum on Youth Violence Prevention</a:t>
            </a:r>
            <a:endParaRPr lang="en-US"/>
          </a:p>
        </p:txBody>
      </p:sp>
      <p:sp>
        <p:nvSpPr>
          <p:cNvPr id="6" name="Slide Number Placeholder 5"/>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November 1, 2011</a:t>
            </a:r>
            <a:endParaRPr lang="en-US"/>
          </a:p>
        </p:txBody>
      </p:sp>
      <p:sp>
        <p:nvSpPr>
          <p:cNvPr id="6" name="Footer Placeholder 5"/>
          <p:cNvSpPr>
            <a:spLocks noGrp="1"/>
          </p:cNvSpPr>
          <p:nvPr>
            <p:ph type="ftr" sz="quarter" idx="11"/>
          </p:nvPr>
        </p:nvSpPr>
        <p:spPr/>
        <p:txBody>
          <a:bodyPr/>
          <a:lstStyle/>
          <a:p>
            <a:r>
              <a:rPr lang="en-US" smtClean="0"/>
              <a:t>Forum on Youth Violence Prevention</a:t>
            </a:r>
            <a:endParaRPr lang="en-US"/>
          </a:p>
        </p:txBody>
      </p:sp>
      <p:sp>
        <p:nvSpPr>
          <p:cNvPr id="7" name="Slide Number Placeholder 6"/>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November 1, 2011</a:t>
            </a:r>
            <a:endParaRPr lang="en-US"/>
          </a:p>
        </p:txBody>
      </p:sp>
      <p:sp>
        <p:nvSpPr>
          <p:cNvPr id="8" name="Footer Placeholder 7"/>
          <p:cNvSpPr>
            <a:spLocks noGrp="1"/>
          </p:cNvSpPr>
          <p:nvPr>
            <p:ph type="ftr" sz="quarter" idx="11"/>
          </p:nvPr>
        </p:nvSpPr>
        <p:spPr/>
        <p:txBody>
          <a:bodyPr/>
          <a:lstStyle/>
          <a:p>
            <a:r>
              <a:rPr lang="en-US" smtClean="0"/>
              <a:t>Forum on Youth Violence Prevention</a:t>
            </a:r>
            <a:endParaRPr lang="en-US"/>
          </a:p>
        </p:txBody>
      </p:sp>
      <p:sp>
        <p:nvSpPr>
          <p:cNvPr id="9" name="Slide Number Placeholder 8"/>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November 1, 2011</a:t>
            </a:r>
            <a:endParaRPr lang="en-US"/>
          </a:p>
        </p:txBody>
      </p:sp>
      <p:sp>
        <p:nvSpPr>
          <p:cNvPr id="4" name="Footer Placeholder 3"/>
          <p:cNvSpPr>
            <a:spLocks noGrp="1"/>
          </p:cNvSpPr>
          <p:nvPr>
            <p:ph type="ftr" sz="quarter" idx="11"/>
          </p:nvPr>
        </p:nvSpPr>
        <p:spPr/>
        <p:txBody>
          <a:bodyPr/>
          <a:lstStyle/>
          <a:p>
            <a:r>
              <a:rPr lang="en-US" smtClean="0"/>
              <a:t>Forum on Youth Violence Prevention</a:t>
            </a:r>
            <a:endParaRPr lang="en-US"/>
          </a:p>
        </p:txBody>
      </p:sp>
      <p:sp>
        <p:nvSpPr>
          <p:cNvPr id="5" name="Slide Number Placeholder 4"/>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November 1, 2011</a:t>
            </a:r>
            <a:endParaRPr lang="en-US"/>
          </a:p>
        </p:txBody>
      </p:sp>
      <p:sp>
        <p:nvSpPr>
          <p:cNvPr id="3" name="Footer Placeholder 2"/>
          <p:cNvSpPr>
            <a:spLocks noGrp="1"/>
          </p:cNvSpPr>
          <p:nvPr>
            <p:ph type="ftr" sz="quarter" idx="11"/>
          </p:nvPr>
        </p:nvSpPr>
        <p:spPr/>
        <p:txBody>
          <a:bodyPr/>
          <a:lstStyle/>
          <a:p>
            <a:r>
              <a:rPr lang="en-US" smtClean="0"/>
              <a:t>Forum on Youth Violence Prevention</a:t>
            </a:r>
            <a:endParaRPr lang="en-US"/>
          </a:p>
        </p:txBody>
      </p:sp>
      <p:sp>
        <p:nvSpPr>
          <p:cNvPr id="4" name="Slide Number Placeholder 3"/>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1, 2011</a:t>
            </a:r>
            <a:endParaRPr lang="en-US"/>
          </a:p>
        </p:txBody>
      </p:sp>
      <p:sp>
        <p:nvSpPr>
          <p:cNvPr id="6" name="Footer Placeholder 5"/>
          <p:cNvSpPr>
            <a:spLocks noGrp="1"/>
          </p:cNvSpPr>
          <p:nvPr>
            <p:ph type="ftr" sz="quarter" idx="11"/>
          </p:nvPr>
        </p:nvSpPr>
        <p:spPr/>
        <p:txBody>
          <a:bodyPr/>
          <a:lstStyle/>
          <a:p>
            <a:r>
              <a:rPr lang="en-US" smtClean="0"/>
              <a:t>Forum on Youth Violence Prevention</a:t>
            </a:r>
            <a:endParaRPr lang="en-US"/>
          </a:p>
        </p:txBody>
      </p:sp>
      <p:sp>
        <p:nvSpPr>
          <p:cNvPr id="7" name="Slide Number Placeholder 6"/>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1, 2011</a:t>
            </a:r>
            <a:endParaRPr lang="en-US"/>
          </a:p>
        </p:txBody>
      </p:sp>
      <p:sp>
        <p:nvSpPr>
          <p:cNvPr id="6" name="Footer Placeholder 5"/>
          <p:cNvSpPr>
            <a:spLocks noGrp="1"/>
          </p:cNvSpPr>
          <p:nvPr>
            <p:ph type="ftr" sz="quarter" idx="11"/>
          </p:nvPr>
        </p:nvSpPr>
        <p:spPr/>
        <p:txBody>
          <a:bodyPr/>
          <a:lstStyle/>
          <a:p>
            <a:r>
              <a:rPr lang="en-US" smtClean="0"/>
              <a:t>Forum on Youth Violence Prevention</a:t>
            </a:r>
            <a:endParaRPr lang="en-US"/>
          </a:p>
        </p:txBody>
      </p:sp>
      <p:sp>
        <p:nvSpPr>
          <p:cNvPr id="7" name="Slide Number Placeholder 6"/>
          <p:cNvSpPr>
            <a:spLocks noGrp="1"/>
          </p:cNvSpPr>
          <p:nvPr>
            <p:ph type="sldNum" sz="quarter" idx="12"/>
          </p:nvPr>
        </p:nvSpPr>
        <p:spPr/>
        <p:txBody>
          <a:bodyPr/>
          <a:lstStyle/>
          <a:p>
            <a:fld id="{C787D96E-C80B-4828-9456-63C03105D6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0" y="655320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November 1, 2011</a:t>
            </a:r>
            <a:endParaRPr lang="en-US"/>
          </a:p>
        </p:txBody>
      </p:sp>
      <p:sp>
        <p:nvSpPr>
          <p:cNvPr id="5" name="Footer Placeholder 4"/>
          <p:cNvSpPr>
            <a:spLocks noGrp="1"/>
          </p:cNvSpPr>
          <p:nvPr>
            <p:ph type="ftr" sz="quarter" idx="3"/>
          </p:nvPr>
        </p:nvSpPr>
        <p:spPr>
          <a:xfrm>
            <a:off x="3124200" y="655320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smtClean="0"/>
              <a:t>Forum on Youth Violence Prevention</a:t>
            </a:r>
            <a:endParaRPr lang="en-US"/>
          </a:p>
        </p:txBody>
      </p:sp>
      <p:sp>
        <p:nvSpPr>
          <p:cNvPr id="6" name="Slide Number Placeholder 5"/>
          <p:cNvSpPr>
            <a:spLocks noGrp="1"/>
          </p:cNvSpPr>
          <p:nvPr>
            <p:ph type="sldNum" sz="quarter" idx="4"/>
          </p:nvPr>
        </p:nvSpPr>
        <p:spPr>
          <a:xfrm>
            <a:off x="7010400" y="656907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787D96E-C80B-4828-9456-63C03105D6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400" b="1" kern="1200">
          <a:solidFill>
            <a:schemeClr val="accent4">
              <a:lumMod val="50000"/>
            </a:schemeClr>
          </a:solidFill>
          <a:latin typeface="+mj-lt"/>
          <a:ea typeface="+mj-ea"/>
          <a:cs typeface="+mj-cs"/>
        </a:defRPr>
      </a:lvl1pPr>
    </p:titleStyle>
    <p:bodyStyle>
      <a:lvl1pPr marL="342900" indent="-342900" algn="l" defTabSz="914400" rtl="0" eaLnBrk="1" latinLnBrk="0" hangingPunct="1">
        <a:spcBef>
          <a:spcPct val="20000"/>
        </a:spcBef>
        <a:buClr>
          <a:schemeClr val="accent4">
            <a:lumMod val="50000"/>
          </a:schemeClr>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lumMod val="5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lumMod val="50000"/>
          </a:schemeClr>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lumMod val="50000"/>
          </a:schemeClr>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lumMod val="5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smtClean="0"/>
              <a:t>The Relationship between Trauma &amp; Resilience</a:t>
            </a:r>
            <a:r>
              <a:rPr lang="en-US" dirty="0" smtClean="0"/>
              <a:t/>
            </a:r>
            <a:br>
              <a:rPr lang="en-US" dirty="0" smtClean="0"/>
            </a:br>
            <a:r>
              <a:rPr lang="en-US" sz="2700" dirty="0" smtClean="0"/>
              <a:t>USING DATA TO DRIVE SYSTEM REPONSES TO VIOLENCE</a:t>
            </a:r>
            <a:endParaRPr lang="en-US" dirty="0"/>
          </a:p>
        </p:txBody>
      </p:sp>
      <p:sp>
        <p:nvSpPr>
          <p:cNvPr id="3" name="Subtitle 2"/>
          <p:cNvSpPr>
            <a:spLocks noGrp="1"/>
          </p:cNvSpPr>
          <p:nvPr>
            <p:ph type="subTitle" idx="1"/>
          </p:nvPr>
        </p:nvSpPr>
        <p:spPr/>
        <p:txBody>
          <a:bodyPr/>
          <a:lstStyle/>
          <a:p>
            <a:r>
              <a:rPr lang="en-US" dirty="0" smtClean="0"/>
              <a:t>Bryan Samuels, Commissioner</a:t>
            </a:r>
            <a:br>
              <a:rPr lang="en-US" dirty="0" smtClean="0"/>
            </a:br>
            <a:r>
              <a:rPr lang="en-US" dirty="0" smtClean="0"/>
              <a:t>Administration on Children, Youth and Families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Map of Chicago depicting a heat map of community violence and student shootings."/>
          <p:cNvPicPr>
            <a:picLocks noChangeAspect="1"/>
          </p:cNvPicPr>
          <p:nvPr/>
        </p:nvPicPr>
        <p:blipFill>
          <a:blip r:embed="rId2" cstate="print"/>
          <a:srcRect/>
          <a:stretch>
            <a:fillRect/>
          </a:stretch>
        </p:blipFill>
        <p:spPr bwMode="auto">
          <a:xfrm>
            <a:off x="0" y="381000"/>
            <a:ext cx="4659313" cy="6477000"/>
          </a:xfrm>
          <a:prstGeom prst="rect">
            <a:avLst/>
          </a:prstGeom>
          <a:noFill/>
          <a:ln w="9525">
            <a:noFill/>
            <a:miter lim="800000"/>
            <a:headEnd/>
            <a:tailEnd/>
          </a:ln>
        </p:spPr>
      </p:pic>
      <p:pic>
        <p:nvPicPr>
          <p:cNvPr id="10243" name="Picture 4" descr="Map of Chicago depicting a heat map of community violence and student shootings."/>
          <p:cNvPicPr>
            <a:picLocks noChangeAspect="1"/>
          </p:cNvPicPr>
          <p:nvPr/>
        </p:nvPicPr>
        <p:blipFill>
          <a:blip r:embed="rId3" cstate="print"/>
          <a:srcRect/>
          <a:stretch>
            <a:fillRect/>
          </a:stretch>
        </p:blipFill>
        <p:spPr bwMode="auto">
          <a:xfrm>
            <a:off x="4603750" y="381000"/>
            <a:ext cx="4475163" cy="64770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November 1, 2011</a:t>
            </a:r>
            <a:endParaRPr lang="en-US"/>
          </a:p>
        </p:txBody>
      </p:sp>
      <p:sp>
        <p:nvSpPr>
          <p:cNvPr id="6" name="Slide Number Placeholder 5"/>
          <p:cNvSpPr>
            <a:spLocks noGrp="1"/>
          </p:cNvSpPr>
          <p:nvPr>
            <p:ph type="sldNum" sz="quarter" idx="12"/>
          </p:nvPr>
        </p:nvSpPr>
        <p:spPr/>
        <p:txBody>
          <a:bodyPr/>
          <a:lstStyle/>
          <a:p>
            <a:fld id="{C787D96E-C80B-4828-9456-63C03105D6B0}"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Forum on Youth Violence Prevention</a:t>
            </a:r>
            <a:endParaRPr lang="en-US"/>
          </a:p>
        </p:txBody>
      </p:sp>
      <p:sp>
        <p:nvSpPr>
          <p:cNvPr id="8" name="Title 7"/>
          <p:cNvSpPr>
            <a:spLocks noGrp="1"/>
          </p:cNvSpPr>
          <p:nvPr>
            <p:ph type="title" idx="4294967295"/>
          </p:nvPr>
        </p:nvSpPr>
        <p:spPr>
          <a:xfrm>
            <a:off x="228600" y="304800"/>
            <a:ext cx="8610600" cy="762000"/>
          </a:xfrm>
        </p:spPr>
        <p:txBody>
          <a:bodyPr>
            <a:normAutofit/>
          </a:bodyPr>
          <a:lstStyle/>
          <a:p>
            <a:pPr rtl="0" eaLnBrk="1" latinLnBrk="0" hangingPunct="1"/>
            <a:r>
              <a:rPr lang="en-US" sz="1800" b="1" kern="1200" dirty="0" smtClean="0">
                <a:ea typeface="+mn-ea"/>
                <a:cs typeface="Arial"/>
              </a:rPr>
              <a:t>COMMUNITY VIOLENCE/STUDENT SHOOTING AND CHILD WELFARE CASES</a:t>
            </a:r>
            <a:endParaRPr lang="en-US" sz="1800" dirty="0" smtClean="0"/>
          </a:p>
          <a:p>
            <a:endParaRPr lang="en-US" dirty="0"/>
          </a:p>
        </p:txBody>
      </p:sp>
      <p:sp>
        <p:nvSpPr>
          <p:cNvPr id="11" name="Rectangle 10"/>
          <p:cNvSpPr/>
          <p:nvPr/>
        </p:nvSpPr>
        <p:spPr>
          <a:xfrm>
            <a:off x="762000" y="533400"/>
            <a:ext cx="3124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724400" y="533400"/>
            <a:ext cx="4267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609600"/>
          </a:xfrm>
        </p:spPr>
        <p:txBody>
          <a:bodyPr>
            <a:noAutofit/>
          </a:bodyPr>
          <a:lstStyle/>
          <a:p>
            <a:r>
              <a:rPr lang="en-US" sz="3200" dirty="0" smtClean="0"/>
              <a:t>Impact of Trauma on Development</a:t>
            </a:r>
            <a:endParaRPr lang="en-US" sz="3200" dirty="0"/>
          </a:p>
        </p:txBody>
      </p:sp>
      <p:sp>
        <p:nvSpPr>
          <p:cNvPr id="3" name="Content Placeholder 2"/>
          <p:cNvSpPr>
            <a:spLocks noGrp="1"/>
          </p:cNvSpPr>
          <p:nvPr>
            <p:ph sz="half" idx="2"/>
          </p:nvPr>
        </p:nvSpPr>
        <p:spPr>
          <a:xfrm>
            <a:off x="457200" y="914400"/>
            <a:ext cx="6019800" cy="4332288"/>
          </a:xfrm>
        </p:spPr>
        <p:txBody>
          <a:bodyPr>
            <a:noAutofit/>
          </a:bodyPr>
          <a:lstStyle/>
          <a:p>
            <a:pPr>
              <a:spcAft>
                <a:spcPts val="600"/>
              </a:spcAft>
            </a:pPr>
            <a:r>
              <a:rPr lang="en-US" sz="1500" dirty="0" smtClean="0"/>
              <a:t>The developmental stage of the child at the onset of traumatic exposure will influence the type and severity of the consequences.</a:t>
            </a:r>
            <a:r>
              <a:rPr lang="en-US" sz="1500" baseline="30000" dirty="0" smtClean="0"/>
              <a:t>1</a:t>
            </a:r>
          </a:p>
          <a:p>
            <a:pPr>
              <a:spcAft>
                <a:spcPts val="600"/>
              </a:spcAft>
            </a:pPr>
            <a:r>
              <a:rPr lang="en-US" sz="1500" dirty="0" smtClean="0"/>
              <a:t>Ongoing exposure to trauma can lead to chronically high or low levels of cortisol in the brain, associated with significant health problems and neurological damage later in life.</a:t>
            </a:r>
            <a:r>
              <a:rPr lang="en-US" sz="1500" baseline="30000" dirty="0" smtClean="0"/>
              <a:t>2</a:t>
            </a:r>
          </a:p>
          <a:p>
            <a:pPr>
              <a:spcAft>
                <a:spcPts val="600"/>
              </a:spcAft>
            </a:pPr>
            <a:r>
              <a:rPr lang="en-US" sz="1500" dirty="0" smtClean="0"/>
              <a:t>The ability to develop secure attachments and form healthy relationships can be compromised by the impact of experiences of violence and trauma.</a:t>
            </a:r>
            <a:r>
              <a:rPr lang="en-US" sz="1500" baseline="30000" dirty="0" smtClean="0"/>
              <a:t>3</a:t>
            </a:r>
            <a:endParaRPr lang="en-US" sz="1500" dirty="0" smtClean="0"/>
          </a:p>
          <a:p>
            <a:pPr>
              <a:spcAft>
                <a:spcPts val="600"/>
              </a:spcAft>
            </a:pPr>
            <a:r>
              <a:rPr lang="en-US" sz="1500" dirty="0" smtClean="0"/>
              <a:t>The identification of emotions and the capacity to express and modulate them safely can become impaired in children and youth who have experienced complex trauma.</a:t>
            </a:r>
          </a:p>
          <a:p>
            <a:pPr marL="576263" lvl="1" indent="-119063">
              <a:spcAft>
                <a:spcPts val="1200"/>
              </a:spcAft>
            </a:pPr>
            <a:r>
              <a:rPr lang="en-US" sz="1500" i="1" dirty="0" smtClean="0"/>
              <a:t>“Children who are unable to consistently regulate internal experience may turn to alternative strategies, including dissociative coping (e.g., chronic numbing of emotional experience), avoidance of affectively laden situations, including positive experiences, and/or use of behavioral strategies (e.g., substance use). Those children who are unable to find consistent strategies to assist them in modulation of emotion may present as emotionally labile, demonstrating extreme responses to minor stressors, with rapid escalation and difficulty self-soothing.</a:t>
            </a:r>
            <a:r>
              <a:rPr lang="en-US" sz="1500" i="1" baseline="30000" dirty="0" smtClean="0"/>
              <a:t> 4</a:t>
            </a:r>
            <a:r>
              <a:rPr lang="en-US" sz="1500" i="1" dirty="0" smtClean="0"/>
              <a:t>”</a:t>
            </a:r>
          </a:p>
        </p:txBody>
      </p:sp>
      <p:sp>
        <p:nvSpPr>
          <p:cNvPr id="13" name="Content Placeholder 12"/>
          <p:cNvSpPr>
            <a:spLocks noGrp="1"/>
          </p:cNvSpPr>
          <p:nvPr>
            <p:ph sz="quarter" idx="4"/>
          </p:nvPr>
        </p:nvSpPr>
        <p:spPr>
          <a:xfrm>
            <a:off x="6934200" y="1066800"/>
            <a:ext cx="1981200" cy="4724400"/>
          </a:xfrm>
        </p:spPr>
        <p:txBody>
          <a:bodyPr>
            <a:normAutofit fontScale="62500" lnSpcReduction="20000"/>
          </a:bodyPr>
          <a:lstStyle/>
          <a:p>
            <a:pPr>
              <a:spcAft>
                <a:spcPts val="1000"/>
              </a:spcAft>
              <a:buNone/>
            </a:pPr>
            <a:r>
              <a:rPr lang="en-US" b="1" dirty="0" smtClean="0">
                <a:solidFill>
                  <a:schemeClr val="accent4">
                    <a:lumMod val="50000"/>
                  </a:schemeClr>
                </a:solidFill>
                <a:latin typeface="+mj-lt"/>
              </a:rPr>
              <a:t>IMPACTS:</a:t>
            </a:r>
          </a:p>
          <a:p>
            <a:pPr marL="119063" indent="-119063">
              <a:lnSpc>
                <a:spcPct val="120000"/>
              </a:lnSpc>
              <a:spcAft>
                <a:spcPts val="1000"/>
              </a:spcAft>
            </a:pPr>
            <a:r>
              <a:rPr lang="en-US" b="1" dirty="0" smtClean="0">
                <a:solidFill>
                  <a:schemeClr val="accent4">
                    <a:lumMod val="50000"/>
                  </a:schemeClr>
                </a:solidFill>
                <a:latin typeface="+mj-lt"/>
              </a:rPr>
              <a:t>How children understand their experiences</a:t>
            </a:r>
          </a:p>
          <a:p>
            <a:pPr marL="119063" indent="-119063">
              <a:lnSpc>
                <a:spcPct val="120000"/>
              </a:lnSpc>
              <a:spcAft>
                <a:spcPts val="1000"/>
              </a:spcAft>
            </a:pPr>
            <a:r>
              <a:rPr lang="en-US" b="1" dirty="0" smtClean="0">
                <a:solidFill>
                  <a:schemeClr val="accent4">
                    <a:lumMod val="50000"/>
                  </a:schemeClr>
                </a:solidFill>
                <a:latin typeface="+mj-lt"/>
              </a:rPr>
              <a:t>Whether developmental tasks are being achieved on schedule</a:t>
            </a:r>
          </a:p>
          <a:p>
            <a:pPr marL="119063" indent="-119063">
              <a:lnSpc>
                <a:spcPct val="120000"/>
              </a:lnSpc>
              <a:spcAft>
                <a:spcPts val="1000"/>
              </a:spcAft>
            </a:pPr>
            <a:r>
              <a:rPr lang="en-US" b="1" dirty="0" smtClean="0">
                <a:solidFill>
                  <a:schemeClr val="accent4">
                    <a:lumMod val="50000"/>
                  </a:schemeClr>
                </a:solidFill>
                <a:latin typeface="+mj-lt"/>
              </a:rPr>
              <a:t>How children cope with adverse experiences</a:t>
            </a:r>
          </a:p>
          <a:p>
            <a:pPr marL="119063" indent="-119063">
              <a:lnSpc>
                <a:spcPct val="120000"/>
              </a:lnSpc>
              <a:spcAft>
                <a:spcPts val="1000"/>
              </a:spcAft>
            </a:pPr>
            <a:r>
              <a:rPr lang="en-US" b="1" dirty="0" smtClean="0">
                <a:solidFill>
                  <a:schemeClr val="accent4">
                    <a:lumMod val="50000"/>
                  </a:schemeClr>
                </a:solidFill>
                <a:latin typeface="+mj-lt"/>
              </a:rPr>
              <a:t>The availability of supports to buffer against negative outcomes</a:t>
            </a:r>
          </a:p>
          <a:p>
            <a:endParaRPr lang="en-US" dirty="0">
              <a:latin typeface="+mj-lt"/>
            </a:endParaRPr>
          </a:p>
        </p:txBody>
      </p:sp>
      <p:sp>
        <p:nvSpPr>
          <p:cNvPr id="8" name="Date Placeholder 7"/>
          <p:cNvSpPr>
            <a:spLocks noGrp="1"/>
          </p:cNvSpPr>
          <p:nvPr>
            <p:ph type="dt" sz="half" idx="10"/>
          </p:nvPr>
        </p:nvSpPr>
        <p:spPr/>
        <p:txBody>
          <a:bodyPr/>
          <a:lstStyle/>
          <a:p>
            <a:r>
              <a:rPr lang="en-US" smtClean="0"/>
              <a:t>November 1, 2011</a:t>
            </a:r>
            <a:endParaRPr lang="en-US" dirty="0"/>
          </a:p>
        </p:txBody>
      </p:sp>
      <p:sp>
        <p:nvSpPr>
          <p:cNvPr id="10" name="Footer Placeholder 9"/>
          <p:cNvSpPr>
            <a:spLocks noGrp="1"/>
          </p:cNvSpPr>
          <p:nvPr>
            <p:ph type="ftr" sz="quarter" idx="11"/>
          </p:nvPr>
        </p:nvSpPr>
        <p:spPr/>
        <p:txBody>
          <a:bodyPr/>
          <a:lstStyle/>
          <a:p>
            <a:r>
              <a:rPr lang="en-US" smtClean="0"/>
              <a:t>Forum on Youth Violence Prevention</a:t>
            </a:r>
            <a:endParaRPr lang="en-US"/>
          </a:p>
        </p:txBody>
      </p:sp>
      <p:sp>
        <p:nvSpPr>
          <p:cNvPr id="9" name="Slide Number Placeholder 8"/>
          <p:cNvSpPr>
            <a:spLocks noGrp="1"/>
          </p:cNvSpPr>
          <p:nvPr>
            <p:ph type="sldNum" sz="quarter" idx="12"/>
          </p:nvPr>
        </p:nvSpPr>
        <p:spPr/>
        <p:txBody>
          <a:bodyPr/>
          <a:lstStyle/>
          <a:p>
            <a:fld id="{B25992A0-3A1B-4423-8096-8F5EDB269EF2}" type="slidenum">
              <a:rPr lang="en-US" smtClean="0"/>
              <a:pPr/>
              <a:t>3</a:t>
            </a:fld>
            <a:endParaRPr lang="en-US"/>
          </a:p>
        </p:txBody>
      </p:sp>
      <p:sp>
        <p:nvSpPr>
          <p:cNvPr id="4" name="TextBox 3"/>
          <p:cNvSpPr txBox="1"/>
          <p:nvPr/>
        </p:nvSpPr>
        <p:spPr>
          <a:xfrm>
            <a:off x="152400" y="5791200"/>
            <a:ext cx="8839200" cy="830997"/>
          </a:xfrm>
          <a:prstGeom prst="rect">
            <a:avLst/>
          </a:prstGeom>
          <a:noFill/>
        </p:spPr>
        <p:txBody>
          <a:bodyPr wrap="square" rtlCol="0">
            <a:spAutoFit/>
          </a:bodyPr>
          <a:lstStyle/>
          <a:p>
            <a:pPr marL="119063" indent="-119063">
              <a:buFont typeface="+mj-lt"/>
              <a:buAutoNum type="arabicPeriod"/>
            </a:pPr>
            <a:r>
              <a:rPr lang="en-US" sz="800" dirty="0" smtClean="0"/>
              <a:t> Frederico, MM; Jackson, AL; &amp; Black, CM. (2005). Reflections on Complexity: The 2004 Summary Evaluation of Take Two. Bundoora, Victoria: School of Social Work and Social Policy, La Trobe University. </a:t>
            </a:r>
          </a:p>
          <a:p>
            <a:pPr marL="119063" indent="-119063">
              <a:buFont typeface="+mj-lt"/>
              <a:buAutoNum type="arabicPeriod"/>
            </a:pPr>
            <a:r>
              <a:rPr lang="en-US" sz="800" dirty="0" smtClean="0"/>
              <a:t> Perry BD; Pollard RA; Blakely TL; Baker WL; &amp; Vigilante D. (1995). Childhood trauma, the neurobiology of adaptation and use‐dependent development of the brain: How ‘states’ become ‘traits.’ Infant Mental Health Journal. 16:271‐291. </a:t>
            </a:r>
          </a:p>
          <a:p>
            <a:pPr marL="119063" indent="-119063">
              <a:buFont typeface="+mj-lt"/>
              <a:buAutoNum type="arabicPeriod"/>
            </a:pPr>
            <a:r>
              <a:rPr lang="en-US" sz="800" dirty="0" smtClean="0"/>
              <a:t> Cook, A, Blaustein; M, Spinazzola, J; &amp; van der Kolk, B. (Eds.). (2003). Complex Trauma in Children and Adolescents: White Paper from the National Child Traumatic Stress Network Complex Trauma Task Force. Substance Abuse and Mental Health Services Administration (SAMHSA, USDHHS). </a:t>
            </a:r>
          </a:p>
          <a:p>
            <a:pPr marL="119063" indent="-119063">
              <a:buFont typeface="+mj-lt"/>
              <a:buAutoNum type="arabicPeriod"/>
            </a:pPr>
            <a:r>
              <a:rPr lang="en-US" sz="800" dirty="0" smtClean="0"/>
              <a:t>Ibid.</a:t>
            </a:r>
            <a:endParaRPr lang="en-US" sz="800" dirty="0"/>
          </a:p>
        </p:txBody>
      </p:sp>
      <p:sp>
        <p:nvSpPr>
          <p:cNvPr id="5" name="Right Brace 4"/>
          <p:cNvSpPr/>
          <p:nvPr/>
        </p:nvSpPr>
        <p:spPr>
          <a:xfrm>
            <a:off x="6477000" y="914400"/>
            <a:ext cx="381000" cy="4648200"/>
          </a:xfrm>
          <a:prstGeom prst="rightBrace">
            <a:avLst>
              <a:gd name="adj1" fmla="val 41666"/>
              <a:gd name="adj2" fmla="val 50000"/>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8229600" cy="685800"/>
          </a:xfrm>
        </p:spPr>
        <p:txBody>
          <a:bodyPr>
            <a:normAutofit fontScale="90000"/>
          </a:bodyPr>
          <a:lstStyle/>
          <a:p>
            <a:pPr eaLnBrk="1" hangingPunct="1"/>
            <a:r>
              <a:rPr lang="en-US" sz="4000" b="1" dirty="0" smtClean="0"/>
              <a:t>Lessons Learned about Resilience</a:t>
            </a:r>
          </a:p>
        </p:txBody>
      </p:sp>
      <p:sp>
        <p:nvSpPr>
          <p:cNvPr id="10243" name="Rectangle 3"/>
          <p:cNvSpPr>
            <a:spLocks noGrp="1" noChangeArrowheads="1"/>
          </p:cNvSpPr>
          <p:nvPr>
            <p:ph type="body" idx="1"/>
          </p:nvPr>
        </p:nvSpPr>
        <p:spPr>
          <a:xfrm>
            <a:off x="381000" y="1295400"/>
            <a:ext cx="8458200" cy="5257800"/>
          </a:xfrm>
        </p:spPr>
        <p:txBody>
          <a:bodyPr>
            <a:normAutofit lnSpcReduction="10000"/>
          </a:bodyPr>
          <a:lstStyle/>
          <a:p>
            <a:pPr eaLnBrk="1" hangingPunct="1">
              <a:lnSpc>
                <a:spcPct val="80000"/>
              </a:lnSpc>
              <a:buFont typeface="Wingdings" pitchFamily="2" charset="2"/>
              <a:buAutoNum type="arabicPeriod"/>
            </a:pPr>
            <a:r>
              <a:rPr lang="en-US" sz="2400" dirty="0" smtClean="0"/>
              <a:t>Resilience is not a single trait or process—many attributes and processes are involved.</a:t>
            </a:r>
          </a:p>
          <a:p>
            <a:pPr eaLnBrk="1" hangingPunct="1">
              <a:lnSpc>
                <a:spcPct val="80000"/>
              </a:lnSpc>
              <a:buFont typeface="Wingdings" pitchFamily="2" charset="2"/>
              <a:buAutoNum type="arabicPeriod"/>
            </a:pPr>
            <a:endParaRPr lang="en-US" sz="800" dirty="0" smtClean="0"/>
          </a:p>
          <a:p>
            <a:pPr eaLnBrk="1" hangingPunct="1">
              <a:lnSpc>
                <a:spcPct val="80000"/>
              </a:lnSpc>
              <a:buFont typeface="Wingdings" pitchFamily="2" charset="2"/>
              <a:buAutoNum type="arabicPeriod"/>
            </a:pPr>
            <a:r>
              <a:rPr lang="en-US" sz="2400" dirty="0" smtClean="0"/>
              <a:t>There are multiple pathways to resilience.</a:t>
            </a:r>
          </a:p>
          <a:p>
            <a:pPr eaLnBrk="1" hangingPunct="1">
              <a:lnSpc>
                <a:spcPct val="80000"/>
              </a:lnSpc>
              <a:buFont typeface="Wingdings" pitchFamily="2" charset="2"/>
              <a:buAutoNum type="arabicPeriod"/>
            </a:pPr>
            <a:endParaRPr lang="en-US" sz="800" dirty="0" smtClean="0"/>
          </a:p>
          <a:p>
            <a:pPr eaLnBrk="1" hangingPunct="1">
              <a:lnSpc>
                <a:spcPct val="80000"/>
              </a:lnSpc>
              <a:buFont typeface="Wingdings" pitchFamily="2" charset="2"/>
              <a:buAutoNum type="arabicPeriod"/>
            </a:pPr>
            <a:r>
              <a:rPr lang="en-US" sz="2400" dirty="0" smtClean="0"/>
              <a:t>It is easy to make the mistake of blaming the victim when resilience does not occur, if one assumes that resilience arises only from internal capacities.</a:t>
            </a:r>
          </a:p>
          <a:p>
            <a:pPr eaLnBrk="1" hangingPunct="1">
              <a:lnSpc>
                <a:spcPct val="80000"/>
              </a:lnSpc>
              <a:buFont typeface="Wingdings" pitchFamily="2" charset="2"/>
              <a:buAutoNum type="arabicPeriod"/>
            </a:pPr>
            <a:endParaRPr lang="en-US" sz="800" dirty="0" smtClean="0"/>
          </a:p>
          <a:p>
            <a:pPr eaLnBrk="1" hangingPunct="1">
              <a:lnSpc>
                <a:spcPct val="80000"/>
              </a:lnSpc>
              <a:buFont typeface="Wingdings" pitchFamily="2" charset="2"/>
              <a:buAutoNum type="arabicPeriod"/>
            </a:pPr>
            <a:r>
              <a:rPr lang="en-US" sz="2400" dirty="0" smtClean="0"/>
              <a:t>The evidence strongly implicates the roles of transactional processes and adaptive capacity arising external to the organism in resilience.</a:t>
            </a:r>
          </a:p>
          <a:p>
            <a:pPr eaLnBrk="1" hangingPunct="1">
              <a:lnSpc>
                <a:spcPct val="80000"/>
              </a:lnSpc>
              <a:buFont typeface="Wingdings" pitchFamily="2" charset="2"/>
              <a:buAutoNum type="arabicPeriod"/>
            </a:pPr>
            <a:endParaRPr lang="en-US" sz="800" dirty="0" smtClean="0"/>
          </a:p>
          <a:p>
            <a:pPr eaLnBrk="1" hangingPunct="1">
              <a:lnSpc>
                <a:spcPct val="80000"/>
              </a:lnSpc>
              <a:buFont typeface="Wingdings" pitchFamily="2" charset="2"/>
              <a:buAutoNum type="arabicPeriod"/>
            </a:pPr>
            <a:r>
              <a:rPr lang="en-US" sz="2400" dirty="0" smtClean="0"/>
              <a:t>There are no magic bullets for producing resilience.</a:t>
            </a:r>
          </a:p>
          <a:p>
            <a:pPr eaLnBrk="1" hangingPunct="1">
              <a:lnSpc>
                <a:spcPct val="80000"/>
              </a:lnSpc>
              <a:buFont typeface="Wingdings" pitchFamily="2" charset="2"/>
              <a:buAutoNum type="arabicPeriod"/>
            </a:pPr>
            <a:endParaRPr lang="en-US" sz="800" dirty="0" smtClean="0"/>
          </a:p>
          <a:p>
            <a:pPr eaLnBrk="1" hangingPunct="1">
              <a:lnSpc>
                <a:spcPct val="80000"/>
              </a:lnSpc>
              <a:buFont typeface="Wingdings" pitchFamily="2" charset="2"/>
              <a:buAutoNum type="arabicPeriod"/>
            </a:pPr>
            <a:r>
              <a:rPr lang="en-US" sz="2400" dirty="0" smtClean="0"/>
              <a:t>There are no invulnerable children.</a:t>
            </a:r>
          </a:p>
          <a:p>
            <a:pPr eaLnBrk="1" hangingPunct="1">
              <a:lnSpc>
                <a:spcPct val="80000"/>
              </a:lnSpc>
              <a:buFont typeface="Wingdings" pitchFamily="2" charset="2"/>
              <a:buAutoNum type="arabicPeriod"/>
            </a:pPr>
            <a:endParaRPr lang="en-US" sz="800" dirty="0" smtClean="0"/>
          </a:p>
          <a:p>
            <a:pPr eaLnBrk="1" hangingPunct="1">
              <a:lnSpc>
                <a:spcPct val="80000"/>
              </a:lnSpc>
              <a:buFont typeface="Wingdings" pitchFamily="2" charset="2"/>
              <a:buAutoNum type="arabicPeriod"/>
            </a:pPr>
            <a:r>
              <a:rPr lang="en-US" sz="2400" dirty="0" smtClean="0"/>
              <a:t>There are levels of risk and adversity so overwhelming that resilience does not occur and recovery is extraordinarily rare or impossible. </a:t>
            </a:r>
            <a:br>
              <a:rPr lang="en-US" sz="2400" dirty="0" smtClean="0"/>
            </a:br>
            <a:endParaRPr lang="en-US" sz="2400" dirty="0" smtClean="0"/>
          </a:p>
          <a:p>
            <a:pPr eaLnBrk="1" hangingPunct="1">
              <a:lnSpc>
                <a:spcPct val="80000"/>
              </a:lnSpc>
              <a:buFontTx/>
              <a:buNone/>
            </a:pPr>
            <a:r>
              <a:rPr lang="en-US" sz="800" dirty="0" err="1" smtClean="0"/>
              <a:t>Masten</a:t>
            </a:r>
            <a:r>
              <a:rPr lang="en-US" sz="800" dirty="0" smtClean="0"/>
              <a:t>, AS &amp; </a:t>
            </a:r>
            <a:r>
              <a:rPr lang="en-US" sz="800" dirty="0" err="1" smtClean="0"/>
              <a:t>Obradovi</a:t>
            </a:r>
            <a:r>
              <a:rPr lang="en-US" sz="800" dirty="0" err="1" smtClean="0">
                <a:latin typeface="Times New Roman"/>
                <a:cs typeface="Times New Roman"/>
              </a:rPr>
              <a:t>ć</a:t>
            </a:r>
            <a:r>
              <a:rPr lang="en-US" sz="800" dirty="0" smtClean="0">
                <a:latin typeface="Times New Roman"/>
                <a:cs typeface="Times New Roman"/>
              </a:rPr>
              <a:t>, J. (2006). Competence and resilience in development. </a:t>
            </a:r>
            <a:r>
              <a:rPr lang="en-US" sz="800" i="1" dirty="0" smtClean="0">
                <a:latin typeface="Times New Roman"/>
                <a:cs typeface="Times New Roman"/>
              </a:rPr>
              <a:t>Resilience in Children</a:t>
            </a:r>
            <a:r>
              <a:rPr lang="en-US" sz="800" dirty="0" smtClean="0">
                <a:latin typeface="Times New Roman"/>
                <a:cs typeface="Times New Roman"/>
              </a:rPr>
              <a:t>. 1094:13.</a:t>
            </a:r>
            <a:endParaRPr lang="en-US" sz="800" dirty="0" smtClean="0"/>
          </a:p>
        </p:txBody>
      </p:sp>
      <p:sp>
        <p:nvSpPr>
          <p:cNvPr id="4" name="Date Placeholder 3"/>
          <p:cNvSpPr>
            <a:spLocks noGrp="1"/>
          </p:cNvSpPr>
          <p:nvPr>
            <p:ph type="dt" sz="half" idx="10"/>
          </p:nvPr>
        </p:nvSpPr>
        <p:spPr/>
        <p:txBody>
          <a:bodyPr/>
          <a:lstStyle/>
          <a:p>
            <a:r>
              <a:rPr lang="en-US" smtClean="0"/>
              <a:t>November 1, 2011</a:t>
            </a:r>
            <a:endParaRPr lang="en-US"/>
          </a:p>
        </p:txBody>
      </p:sp>
      <p:sp>
        <p:nvSpPr>
          <p:cNvPr id="5" name="Slide Number Placeholder 4"/>
          <p:cNvSpPr>
            <a:spLocks noGrp="1"/>
          </p:cNvSpPr>
          <p:nvPr>
            <p:ph type="sldNum" sz="quarter" idx="12"/>
          </p:nvPr>
        </p:nvSpPr>
        <p:spPr/>
        <p:txBody>
          <a:bodyPr/>
          <a:lstStyle/>
          <a:p>
            <a:fld id="{C787D96E-C80B-4828-9456-63C03105D6B0}"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Forum on Youth Violence Prevention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iamond 14"/>
          <p:cNvSpPr/>
          <p:nvPr/>
        </p:nvSpPr>
        <p:spPr>
          <a:xfrm>
            <a:off x="1933458" y="304800"/>
            <a:ext cx="6724883" cy="6324600"/>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1">
            <a:schemeClr val="accent1">
              <a:tint val="40000"/>
              <a:hueOff val="0"/>
              <a:satOff val="0"/>
              <a:lumOff val="0"/>
              <a:alphaOff val="0"/>
            </a:schemeClr>
          </a:effectRef>
          <a:fontRef idx="minor">
            <a:schemeClr val="dk1">
              <a:hueOff val="0"/>
              <a:satOff val="0"/>
              <a:lumOff val="0"/>
              <a:alphaOff val="0"/>
            </a:schemeClr>
          </a:fontRef>
        </p:style>
      </p:sp>
      <p:sp>
        <p:nvSpPr>
          <p:cNvPr id="16" name="Freeform 15"/>
          <p:cNvSpPr/>
          <p:nvPr/>
        </p:nvSpPr>
        <p:spPr>
          <a:xfrm>
            <a:off x="3474970" y="1665779"/>
            <a:ext cx="1820913" cy="1820913"/>
          </a:xfrm>
          <a:custGeom>
            <a:avLst/>
            <a:gdLst>
              <a:gd name="connsiteX0" fmla="*/ 0 w 1820913"/>
              <a:gd name="connsiteY0" fmla="*/ 303492 h 1820913"/>
              <a:gd name="connsiteX1" fmla="*/ 88891 w 1820913"/>
              <a:gd name="connsiteY1" fmla="*/ 88891 h 1820913"/>
              <a:gd name="connsiteX2" fmla="*/ 303492 w 1820913"/>
              <a:gd name="connsiteY2" fmla="*/ 1 h 1820913"/>
              <a:gd name="connsiteX3" fmla="*/ 1517421 w 1820913"/>
              <a:gd name="connsiteY3" fmla="*/ 0 h 1820913"/>
              <a:gd name="connsiteX4" fmla="*/ 1732022 w 1820913"/>
              <a:gd name="connsiteY4" fmla="*/ 88891 h 1820913"/>
              <a:gd name="connsiteX5" fmla="*/ 1820912 w 1820913"/>
              <a:gd name="connsiteY5" fmla="*/ 303492 h 1820913"/>
              <a:gd name="connsiteX6" fmla="*/ 1820913 w 1820913"/>
              <a:gd name="connsiteY6" fmla="*/ 1517421 h 1820913"/>
              <a:gd name="connsiteX7" fmla="*/ 1732022 w 1820913"/>
              <a:gd name="connsiteY7" fmla="*/ 1732022 h 1820913"/>
              <a:gd name="connsiteX8" fmla="*/ 1517421 w 1820913"/>
              <a:gd name="connsiteY8" fmla="*/ 1820913 h 1820913"/>
              <a:gd name="connsiteX9" fmla="*/ 303492 w 1820913"/>
              <a:gd name="connsiteY9" fmla="*/ 1820913 h 1820913"/>
              <a:gd name="connsiteX10" fmla="*/ 88891 w 1820913"/>
              <a:gd name="connsiteY10" fmla="*/ 1732022 h 1820913"/>
              <a:gd name="connsiteX11" fmla="*/ 0 w 1820913"/>
              <a:gd name="connsiteY11" fmla="*/ 1517421 h 1820913"/>
              <a:gd name="connsiteX12" fmla="*/ 0 w 1820913"/>
              <a:gd name="connsiteY12" fmla="*/ 303492 h 182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20913" h="1820913">
                <a:moveTo>
                  <a:pt x="0" y="303492"/>
                </a:moveTo>
                <a:cubicBezTo>
                  <a:pt x="0" y="223001"/>
                  <a:pt x="31975" y="145807"/>
                  <a:pt x="88891" y="88891"/>
                </a:cubicBezTo>
                <a:cubicBezTo>
                  <a:pt x="145807" y="31975"/>
                  <a:pt x="223001" y="0"/>
                  <a:pt x="303492" y="1"/>
                </a:cubicBezTo>
                <a:lnTo>
                  <a:pt x="1517421" y="0"/>
                </a:lnTo>
                <a:cubicBezTo>
                  <a:pt x="1597912" y="0"/>
                  <a:pt x="1675106" y="31975"/>
                  <a:pt x="1732022" y="88891"/>
                </a:cubicBezTo>
                <a:cubicBezTo>
                  <a:pt x="1788938" y="145807"/>
                  <a:pt x="1820913" y="223001"/>
                  <a:pt x="1820912" y="303492"/>
                </a:cubicBezTo>
                <a:cubicBezTo>
                  <a:pt x="1820912" y="708135"/>
                  <a:pt x="1820913" y="1112778"/>
                  <a:pt x="1820913" y="1517421"/>
                </a:cubicBezTo>
                <a:cubicBezTo>
                  <a:pt x="1820913" y="1597912"/>
                  <a:pt x="1788938" y="1675107"/>
                  <a:pt x="1732022" y="1732022"/>
                </a:cubicBezTo>
                <a:cubicBezTo>
                  <a:pt x="1675106" y="1788938"/>
                  <a:pt x="1597912" y="1820913"/>
                  <a:pt x="1517421" y="1820913"/>
                </a:cubicBezTo>
                <a:lnTo>
                  <a:pt x="303492" y="1820913"/>
                </a:lnTo>
                <a:cubicBezTo>
                  <a:pt x="223001" y="1820913"/>
                  <a:pt x="145807" y="1788938"/>
                  <a:pt x="88891" y="1732022"/>
                </a:cubicBezTo>
                <a:cubicBezTo>
                  <a:pt x="31975" y="1675106"/>
                  <a:pt x="0" y="1597912"/>
                  <a:pt x="0" y="1517421"/>
                </a:cubicBezTo>
                <a:lnTo>
                  <a:pt x="0" y="303492"/>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57470" tIns="365760" rIns="157470" bIns="157470" numCol="1" spcCol="1270" anchor="t" anchorCtr="0">
            <a:noAutofit/>
          </a:bodyPr>
          <a:lstStyle/>
          <a:p>
            <a:pPr lvl="0" algn="ctr" defTabSz="800100">
              <a:lnSpc>
                <a:spcPct val="90000"/>
              </a:lnSpc>
              <a:spcBef>
                <a:spcPct val="0"/>
              </a:spcBef>
              <a:spcAft>
                <a:spcPct val="35000"/>
              </a:spcAft>
            </a:pPr>
            <a:r>
              <a:rPr lang="en-US" sz="1800" b="1" kern="1200" dirty="0" smtClean="0">
                <a:solidFill>
                  <a:schemeClr val="accent4">
                    <a:lumMod val="50000"/>
                  </a:schemeClr>
                </a:solidFill>
              </a:rPr>
              <a:t>Understanding Experiences</a:t>
            </a:r>
            <a:endParaRPr lang="en-US" sz="1800" b="1" kern="1200" dirty="0">
              <a:solidFill>
                <a:schemeClr val="accent4">
                  <a:lumMod val="50000"/>
                </a:schemeClr>
              </a:solidFill>
            </a:endParaRPr>
          </a:p>
        </p:txBody>
      </p:sp>
      <p:sp>
        <p:nvSpPr>
          <p:cNvPr id="17" name="Freeform 16"/>
          <p:cNvSpPr/>
          <p:nvPr/>
        </p:nvSpPr>
        <p:spPr>
          <a:xfrm>
            <a:off x="5316314" y="1665779"/>
            <a:ext cx="1820913" cy="1820913"/>
          </a:xfrm>
          <a:custGeom>
            <a:avLst/>
            <a:gdLst>
              <a:gd name="connsiteX0" fmla="*/ 0 w 1820913"/>
              <a:gd name="connsiteY0" fmla="*/ 303492 h 1820913"/>
              <a:gd name="connsiteX1" fmla="*/ 88891 w 1820913"/>
              <a:gd name="connsiteY1" fmla="*/ 88891 h 1820913"/>
              <a:gd name="connsiteX2" fmla="*/ 303492 w 1820913"/>
              <a:gd name="connsiteY2" fmla="*/ 1 h 1820913"/>
              <a:gd name="connsiteX3" fmla="*/ 1517421 w 1820913"/>
              <a:gd name="connsiteY3" fmla="*/ 0 h 1820913"/>
              <a:gd name="connsiteX4" fmla="*/ 1732022 w 1820913"/>
              <a:gd name="connsiteY4" fmla="*/ 88891 h 1820913"/>
              <a:gd name="connsiteX5" fmla="*/ 1820912 w 1820913"/>
              <a:gd name="connsiteY5" fmla="*/ 303492 h 1820913"/>
              <a:gd name="connsiteX6" fmla="*/ 1820913 w 1820913"/>
              <a:gd name="connsiteY6" fmla="*/ 1517421 h 1820913"/>
              <a:gd name="connsiteX7" fmla="*/ 1732022 w 1820913"/>
              <a:gd name="connsiteY7" fmla="*/ 1732022 h 1820913"/>
              <a:gd name="connsiteX8" fmla="*/ 1517421 w 1820913"/>
              <a:gd name="connsiteY8" fmla="*/ 1820913 h 1820913"/>
              <a:gd name="connsiteX9" fmla="*/ 303492 w 1820913"/>
              <a:gd name="connsiteY9" fmla="*/ 1820913 h 1820913"/>
              <a:gd name="connsiteX10" fmla="*/ 88891 w 1820913"/>
              <a:gd name="connsiteY10" fmla="*/ 1732022 h 1820913"/>
              <a:gd name="connsiteX11" fmla="*/ 0 w 1820913"/>
              <a:gd name="connsiteY11" fmla="*/ 1517421 h 1820913"/>
              <a:gd name="connsiteX12" fmla="*/ 0 w 1820913"/>
              <a:gd name="connsiteY12" fmla="*/ 303492 h 182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20913" h="1820913">
                <a:moveTo>
                  <a:pt x="0" y="303492"/>
                </a:moveTo>
                <a:cubicBezTo>
                  <a:pt x="0" y="223001"/>
                  <a:pt x="31975" y="145807"/>
                  <a:pt x="88891" y="88891"/>
                </a:cubicBezTo>
                <a:cubicBezTo>
                  <a:pt x="145807" y="31975"/>
                  <a:pt x="223001" y="0"/>
                  <a:pt x="303492" y="1"/>
                </a:cubicBezTo>
                <a:lnTo>
                  <a:pt x="1517421" y="0"/>
                </a:lnTo>
                <a:cubicBezTo>
                  <a:pt x="1597912" y="0"/>
                  <a:pt x="1675106" y="31975"/>
                  <a:pt x="1732022" y="88891"/>
                </a:cubicBezTo>
                <a:cubicBezTo>
                  <a:pt x="1788938" y="145807"/>
                  <a:pt x="1820913" y="223001"/>
                  <a:pt x="1820912" y="303492"/>
                </a:cubicBezTo>
                <a:cubicBezTo>
                  <a:pt x="1820912" y="708135"/>
                  <a:pt x="1820913" y="1112778"/>
                  <a:pt x="1820913" y="1517421"/>
                </a:cubicBezTo>
                <a:cubicBezTo>
                  <a:pt x="1820913" y="1597912"/>
                  <a:pt x="1788938" y="1675107"/>
                  <a:pt x="1732022" y="1732022"/>
                </a:cubicBezTo>
                <a:cubicBezTo>
                  <a:pt x="1675106" y="1788938"/>
                  <a:pt x="1597912" y="1820913"/>
                  <a:pt x="1517421" y="1820913"/>
                </a:cubicBezTo>
                <a:lnTo>
                  <a:pt x="303492" y="1820913"/>
                </a:lnTo>
                <a:cubicBezTo>
                  <a:pt x="223001" y="1820913"/>
                  <a:pt x="145807" y="1788938"/>
                  <a:pt x="88891" y="1732022"/>
                </a:cubicBezTo>
                <a:cubicBezTo>
                  <a:pt x="31975" y="1675106"/>
                  <a:pt x="0" y="1597912"/>
                  <a:pt x="0" y="1517421"/>
                </a:cubicBezTo>
                <a:lnTo>
                  <a:pt x="0" y="303492"/>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57470" tIns="365760" rIns="157470" bIns="157470" numCol="1" spcCol="1270" anchor="t" anchorCtr="0">
            <a:noAutofit/>
          </a:bodyPr>
          <a:lstStyle/>
          <a:p>
            <a:pPr lvl="0" algn="ctr" defTabSz="800100">
              <a:lnSpc>
                <a:spcPct val="90000"/>
              </a:lnSpc>
              <a:spcBef>
                <a:spcPct val="0"/>
              </a:spcBef>
              <a:spcAft>
                <a:spcPct val="35000"/>
              </a:spcAft>
            </a:pPr>
            <a:r>
              <a:rPr lang="en-US" sz="1800" b="1" kern="1200" dirty="0" smtClean="0">
                <a:solidFill>
                  <a:schemeClr val="accent4">
                    <a:lumMod val="50000"/>
                  </a:schemeClr>
                </a:solidFill>
              </a:rPr>
              <a:t>Developmental Tasks</a:t>
            </a:r>
            <a:endParaRPr lang="en-US" sz="1800" b="1" kern="1200" dirty="0">
              <a:solidFill>
                <a:schemeClr val="accent4">
                  <a:lumMod val="50000"/>
                </a:schemeClr>
              </a:solidFill>
            </a:endParaRPr>
          </a:p>
        </p:txBody>
      </p:sp>
      <p:sp>
        <p:nvSpPr>
          <p:cNvPr id="18" name="Freeform 17"/>
          <p:cNvSpPr/>
          <p:nvPr/>
        </p:nvSpPr>
        <p:spPr>
          <a:xfrm>
            <a:off x="3474970" y="3507124"/>
            <a:ext cx="1820913" cy="1820913"/>
          </a:xfrm>
          <a:custGeom>
            <a:avLst/>
            <a:gdLst>
              <a:gd name="connsiteX0" fmla="*/ 0 w 1820913"/>
              <a:gd name="connsiteY0" fmla="*/ 303492 h 1820913"/>
              <a:gd name="connsiteX1" fmla="*/ 88891 w 1820913"/>
              <a:gd name="connsiteY1" fmla="*/ 88891 h 1820913"/>
              <a:gd name="connsiteX2" fmla="*/ 303492 w 1820913"/>
              <a:gd name="connsiteY2" fmla="*/ 1 h 1820913"/>
              <a:gd name="connsiteX3" fmla="*/ 1517421 w 1820913"/>
              <a:gd name="connsiteY3" fmla="*/ 0 h 1820913"/>
              <a:gd name="connsiteX4" fmla="*/ 1732022 w 1820913"/>
              <a:gd name="connsiteY4" fmla="*/ 88891 h 1820913"/>
              <a:gd name="connsiteX5" fmla="*/ 1820912 w 1820913"/>
              <a:gd name="connsiteY5" fmla="*/ 303492 h 1820913"/>
              <a:gd name="connsiteX6" fmla="*/ 1820913 w 1820913"/>
              <a:gd name="connsiteY6" fmla="*/ 1517421 h 1820913"/>
              <a:gd name="connsiteX7" fmla="*/ 1732022 w 1820913"/>
              <a:gd name="connsiteY7" fmla="*/ 1732022 h 1820913"/>
              <a:gd name="connsiteX8" fmla="*/ 1517421 w 1820913"/>
              <a:gd name="connsiteY8" fmla="*/ 1820913 h 1820913"/>
              <a:gd name="connsiteX9" fmla="*/ 303492 w 1820913"/>
              <a:gd name="connsiteY9" fmla="*/ 1820913 h 1820913"/>
              <a:gd name="connsiteX10" fmla="*/ 88891 w 1820913"/>
              <a:gd name="connsiteY10" fmla="*/ 1732022 h 1820913"/>
              <a:gd name="connsiteX11" fmla="*/ 0 w 1820913"/>
              <a:gd name="connsiteY11" fmla="*/ 1517421 h 1820913"/>
              <a:gd name="connsiteX12" fmla="*/ 0 w 1820913"/>
              <a:gd name="connsiteY12" fmla="*/ 303492 h 182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20913" h="1820913">
                <a:moveTo>
                  <a:pt x="0" y="303492"/>
                </a:moveTo>
                <a:cubicBezTo>
                  <a:pt x="0" y="223001"/>
                  <a:pt x="31975" y="145807"/>
                  <a:pt x="88891" y="88891"/>
                </a:cubicBezTo>
                <a:cubicBezTo>
                  <a:pt x="145807" y="31975"/>
                  <a:pt x="223001" y="0"/>
                  <a:pt x="303492" y="1"/>
                </a:cubicBezTo>
                <a:lnTo>
                  <a:pt x="1517421" y="0"/>
                </a:lnTo>
                <a:cubicBezTo>
                  <a:pt x="1597912" y="0"/>
                  <a:pt x="1675106" y="31975"/>
                  <a:pt x="1732022" y="88891"/>
                </a:cubicBezTo>
                <a:cubicBezTo>
                  <a:pt x="1788938" y="145807"/>
                  <a:pt x="1820913" y="223001"/>
                  <a:pt x="1820912" y="303492"/>
                </a:cubicBezTo>
                <a:cubicBezTo>
                  <a:pt x="1820912" y="708135"/>
                  <a:pt x="1820913" y="1112778"/>
                  <a:pt x="1820913" y="1517421"/>
                </a:cubicBezTo>
                <a:cubicBezTo>
                  <a:pt x="1820913" y="1597912"/>
                  <a:pt x="1788938" y="1675107"/>
                  <a:pt x="1732022" y="1732022"/>
                </a:cubicBezTo>
                <a:cubicBezTo>
                  <a:pt x="1675106" y="1788938"/>
                  <a:pt x="1597912" y="1820913"/>
                  <a:pt x="1517421" y="1820913"/>
                </a:cubicBezTo>
                <a:lnTo>
                  <a:pt x="303492" y="1820913"/>
                </a:lnTo>
                <a:cubicBezTo>
                  <a:pt x="223001" y="1820913"/>
                  <a:pt x="145807" y="1788938"/>
                  <a:pt x="88891" y="1732022"/>
                </a:cubicBezTo>
                <a:cubicBezTo>
                  <a:pt x="31975" y="1675106"/>
                  <a:pt x="0" y="1597912"/>
                  <a:pt x="0" y="1517421"/>
                </a:cubicBezTo>
                <a:lnTo>
                  <a:pt x="0" y="303492"/>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57470" tIns="157470" rIns="157470" bIns="365760" numCol="1" spcCol="1270" anchor="b" anchorCtr="0">
            <a:noAutofit/>
          </a:bodyPr>
          <a:lstStyle/>
          <a:p>
            <a:pPr lvl="0" algn="ctr" defTabSz="800100">
              <a:lnSpc>
                <a:spcPct val="90000"/>
              </a:lnSpc>
              <a:spcBef>
                <a:spcPct val="0"/>
              </a:spcBef>
              <a:spcAft>
                <a:spcPct val="35000"/>
              </a:spcAft>
            </a:pPr>
            <a:r>
              <a:rPr lang="en-US" sz="1800" b="1" kern="1200" dirty="0" smtClean="0">
                <a:solidFill>
                  <a:schemeClr val="accent4">
                    <a:lumMod val="50000"/>
                  </a:schemeClr>
                </a:solidFill>
              </a:rPr>
              <a:t>Coping Strategies</a:t>
            </a:r>
            <a:endParaRPr lang="en-US" sz="1800" b="1" kern="1200" dirty="0">
              <a:solidFill>
                <a:schemeClr val="accent4">
                  <a:lumMod val="50000"/>
                </a:schemeClr>
              </a:solidFill>
            </a:endParaRPr>
          </a:p>
        </p:txBody>
      </p:sp>
      <p:sp>
        <p:nvSpPr>
          <p:cNvPr id="19" name="Freeform 18"/>
          <p:cNvSpPr/>
          <p:nvPr/>
        </p:nvSpPr>
        <p:spPr>
          <a:xfrm>
            <a:off x="5316314" y="3507124"/>
            <a:ext cx="1820913" cy="1820913"/>
          </a:xfrm>
          <a:custGeom>
            <a:avLst/>
            <a:gdLst>
              <a:gd name="connsiteX0" fmla="*/ 0 w 1820913"/>
              <a:gd name="connsiteY0" fmla="*/ 303492 h 1820913"/>
              <a:gd name="connsiteX1" fmla="*/ 88891 w 1820913"/>
              <a:gd name="connsiteY1" fmla="*/ 88891 h 1820913"/>
              <a:gd name="connsiteX2" fmla="*/ 303492 w 1820913"/>
              <a:gd name="connsiteY2" fmla="*/ 1 h 1820913"/>
              <a:gd name="connsiteX3" fmla="*/ 1517421 w 1820913"/>
              <a:gd name="connsiteY3" fmla="*/ 0 h 1820913"/>
              <a:gd name="connsiteX4" fmla="*/ 1732022 w 1820913"/>
              <a:gd name="connsiteY4" fmla="*/ 88891 h 1820913"/>
              <a:gd name="connsiteX5" fmla="*/ 1820912 w 1820913"/>
              <a:gd name="connsiteY5" fmla="*/ 303492 h 1820913"/>
              <a:gd name="connsiteX6" fmla="*/ 1820913 w 1820913"/>
              <a:gd name="connsiteY6" fmla="*/ 1517421 h 1820913"/>
              <a:gd name="connsiteX7" fmla="*/ 1732022 w 1820913"/>
              <a:gd name="connsiteY7" fmla="*/ 1732022 h 1820913"/>
              <a:gd name="connsiteX8" fmla="*/ 1517421 w 1820913"/>
              <a:gd name="connsiteY8" fmla="*/ 1820913 h 1820913"/>
              <a:gd name="connsiteX9" fmla="*/ 303492 w 1820913"/>
              <a:gd name="connsiteY9" fmla="*/ 1820913 h 1820913"/>
              <a:gd name="connsiteX10" fmla="*/ 88891 w 1820913"/>
              <a:gd name="connsiteY10" fmla="*/ 1732022 h 1820913"/>
              <a:gd name="connsiteX11" fmla="*/ 0 w 1820913"/>
              <a:gd name="connsiteY11" fmla="*/ 1517421 h 1820913"/>
              <a:gd name="connsiteX12" fmla="*/ 0 w 1820913"/>
              <a:gd name="connsiteY12" fmla="*/ 303492 h 182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20913" h="1820913">
                <a:moveTo>
                  <a:pt x="0" y="303492"/>
                </a:moveTo>
                <a:cubicBezTo>
                  <a:pt x="0" y="223001"/>
                  <a:pt x="31975" y="145807"/>
                  <a:pt x="88891" y="88891"/>
                </a:cubicBezTo>
                <a:cubicBezTo>
                  <a:pt x="145807" y="31975"/>
                  <a:pt x="223001" y="0"/>
                  <a:pt x="303492" y="1"/>
                </a:cubicBezTo>
                <a:lnTo>
                  <a:pt x="1517421" y="0"/>
                </a:lnTo>
                <a:cubicBezTo>
                  <a:pt x="1597912" y="0"/>
                  <a:pt x="1675106" y="31975"/>
                  <a:pt x="1732022" y="88891"/>
                </a:cubicBezTo>
                <a:cubicBezTo>
                  <a:pt x="1788938" y="145807"/>
                  <a:pt x="1820913" y="223001"/>
                  <a:pt x="1820912" y="303492"/>
                </a:cubicBezTo>
                <a:cubicBezTo>
                  <a:pt x="1820912" y="708135"/>
                  <a:pt x="1820913" y="1112778"/>
                  <a:pt x="1820913" y="1517421"/>
                </a:cubicBezTo>
                <a:cubicBezTo>
                  <a:pt x="1820913" y="1597912"/>
                  <a:pt x="1788938" y="1675107"/>
                  <a:pt x="1732022" y="1732022"/>
                </a:cubicBezTo>
                <a:cubicBezTo>
                  <a:pt x="1675106" y="1788938"/>
                  <a:pt x="1597912" y="1820913"/>
                  <a:pt x="1517421" y="1820913"/>
                </a:cubicBezTo>
                <a:lnTo>
                  <a:pt x="303492" y="1820913"/>
                </a:lnTo>
                <a:cubicBezTo>
                  <a:pt x="223001" y="1820913"/>
                  <a:pt x="145807" y="1788938"/>
                  <a:pt x="88891" y="1732022"/>
                </a:cubicBezTo>
                <a:cubicBezTo>
                  <a:pt x="31975" y="1675106"/>
                  <a:pt x="0" y="1597912"/>
                  <a:pt x="0" y="1517421"/>
                </a:cubicBezTo>
                <a:lnTo>
                  <a:pt x="0" y="303492"/>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57470" tIns="157470" rIns="157470" bIns="365760" numCol="1" spcCol="1270" anchor="b" anchorCtr="0">
            <a:noAutofit/>
          </a:bodyPr>
          <a:lstStyle/>
          <a:p>
            <a:pPr lvl="0" algn="ctr" defTabSz="800100">
              <a:lnSpc>
                <a:spcPct val="90000"/>
              </a:lnSpc>
              <a:spcBef>
                <a:spcPct val="0"/>
              </a:spcBef>
              <a:spcAft>
                <a:spcPct val="35000"/>
              </a:spcAft>
            </a:pPr>
            <a:r>
              <a:rPr lang="en-US" sz="1800" b="1" kern="1200" dirty="0" smtClean="0">
                <a:solidFill>
                  <a:schemeClr val="accent4">
                    <a:lumMod val="50000"/>
                  </a:schemeClr>
                </a:solidFill>
              </a:rPr>
              <a:t>Environmental Buffers</a:t>
            </a:r>
            <a:endParaRPr lang="en-US" sz="1800" b="1" kern="1200" dirty="0">
              <a:solidFill>
                <a:schemeClr val="accent4">
                  <a:lumMod val="50000"/>
                </a:schemeClr>
              </a:solidFill>
            </a:endParaRPr>
          </a:p>
        </p:txBody>
      </p:sp>
      <p:sp>
        <p:nvSpPr>
          <p:cNvPr id="8" name="Oval 7"/>
          <p:cNvSpPr/>
          <p:nvPr/>
        </p:nvSpPr>
        <p:spPr>
          <a:xfrm>
            <a:off x="4343400" y="2590800"/>
            <a:ext cx="1905000" cy="1803400"/>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400" dirty="0">
              <a:solidFill>
                <a:prstClr val="black"/>
              </a:solidFill>
            </a:endParaRPr>
          </a:p>
        </p:txBody>
      </p:sp>
      <p:sp>
        <p:nvSpPr>
          <p:cNvPr id="11" name="Line Callout 2 10"/>
          <p:cNvSpPr/>
          <p:nvPr/>
        </p:nvSpPr>
        <p:spPr>
          <a:xfrm>
            <a:off x="6629400" y="609600"/>
            <a:ext cx="1752600" cy="838200"/>
          </a:xfrm>
          <a:prstGeom prst="borderCallout2">
            <a:avLst>
              <a:gd name="adj1" fmla="val 18750"/>
              <a:gd name="adj2" fmla="val -8333"/>
              <a:gd name="adj3" fmla="val 18750"/>
              <a:gd name="adj4" fmla="val -16667"/>
              <a:gd name="adj5" fmla="val 73438"/>
              <a:gd name="adj6" fmla="val -39058"/>
            </a:avLst>
          </a:prstGeom>
          <a:solidFill>
            <a:schemeClr val="bg1"/>
          </a:solidFill>
          <a:ln>
            <a:solidFill>
              <a:schemeClr val="tx2">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r>
              <a:rPr lang="en-US" sz="1000" dirty="0" smtClean="0">
                <a:solidFill>
                  <a:schemeClr val="tx2">
                    <a:lumMod val="75000"/>
                  </a:schemeClr>
                </a:solidFill>
              </a:rPr>
              <a:t>Protective mechanisms  can serve in multiple functions; what is important is how they contribute to healing and recovery</a:t>
            </a:r>
          </a:p>
        </p:txBody>
      </p:sp>
      <p:sp>
        <p:nvSpPr>
          <p:cNvPr id="12" name="Line Callout 2 11"/>
          <p:cNvSpPr/>
          <p:nvPr/>
        </p:nvSpPr>
        <p:spPr>
          <a:xfrm flipH="1">
            <a:off x="1600200" y="533400"/>
            <a:ext cx="1600200" cy="685800"/>
          </a:xfrm>
          <a:prstGeom prst="borderCallout2">
            <a:avLst>
              <a:gd name="adj1" fmla="val 18750"/>
              <a:gd name="adj2" fmla="val -8333"/>
              <a:gd name="adj3" fmla="val 18750"/>
              <a:gd name="adj4" fmla="val -16667"/>
              <a:gd name="adj5" fmla="val 159549"/>
              <a:gd name="adj6" fmla="val -35368"/>
            </a:avLst>
          </a:prstGeom>
          <a:solidFill>
            <a:schemeClr val="bg1"/>
          </a:solidFill>
          <a:ln>
            <a:solidFill>
              <a:schemeClr val="tx2">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r"/>
            <a:r>
              <a:rPr lang="en-US" sz="1000" dirty="0" smtClean="0">
                <a:solidFill>
                  <a:schemeClr val="tx2">
                    <a:lumMod val="75000"/>
                  </a:schemeClr>
                </a:solidFill>
              </a:rPr>
              <a:t>Dimensions through which experiences of trauma and violence impact children in the short- and long-terms</a:t>
            </a:r>
          </a:p>
        </p:txBody>
      </p:sp>
      <p:sp>
        <p:nvSpPr>
          <p:cNvPr id="13" name="Line Callout 2 12"/>
          <p:cNvSpPr/>
          <p:nvPr/>
        </p:nvSpPr>
        <p:spPr>
          <a:xfrm>
            <a:off x="7239000" y="5638800"/>
            <a:ext cx="1676400" cy="685800"/>
          </a:xfrm>
          <a:prstGeom prst="borderCallout2">
            <a:avLst>
              <a:gd name="adj1" fmla="val 64584"/>
              <a:gd name="adj2" fmla="val -4449"/>
              <a:gd name="adj3" fmla="val 64583"/>
              <a:gd name="adj4" fmla="val -55608"/>
              <a:gd name="adj5" fmla="val -175707"/>
              <a:gd name="adj6" fmla="val -112512"/>
            </a:avLst>
          </a:prstGeom>
          <a:solidFill>
            <a:schemeClr val="bg1"/>
          </a:solidFill>
          <a:ln>
            <a:solidFill>
              <a:schemeClr val="tx2">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r>
              <a:rPr lang="en-US" sz="1000" dirty="0" smtClean="0">
                <a:solidFill>
                  <a:schemeClr val="tx2">
                    <a:lumMod val="75000"/>
                  </a:schemeClr>
                </a:solidFill>
              </a:rPr>
              <a:t>Locus of interventions to promote social and emotional functioning to facilitate healing and recovery</a:t>
            </a:r>
          </a:p>
        </p:txBody>
      </p:sp>
      <p:sp>
        <p:nvSpPr>
          <p:cNvPr id="20" name="TextBox 19"/>
          <p:cNvSpPr txBox="1"/>
          <p:nvPr/>
        </p:nvSpPr>
        <p:spPr>
          <a:xfrm>
            <a:off x="4495800" y="1143000"/>
            <a:ext cx="1600200" cy="307777"/>
          </a:xfrm>
          <a:prstGeom prst="rect">
            <a:avLst/>
          </a:prstGeom>
          <a:noFill/>
        </p:spPr>
        <p:txBody>
          <a:bodyPr wrap="square" rtlCol="0">
            <a:spAutoFit/>
          </a:bodyPr>
          <a:lstStyle/>
          <a:p>
            <a:pPr algn="ctr"/>
            <a:r>
              <a:rPr lang="en-US" sz="1400" i="1" dirty="0" smtClean="0">
                <a:solidFill>
                  <a:schemeClr val="tx2">
                    <a:lumMod val="75000"/>
                  </a:schemeClr>
                </a:solidFill>
              </a:rPr>
              <a:t>Protective Mechanisms</a:t>
            </a:r>
            <a:endParaRPr lang="en-US" sz="1400" i="1" dirty="0">
              <a:solidFill>
                <a:schemeClr val="tx2">
                  <a:lumMod val="75000"/>
                </a:schemeClr>
              </a:solidFill>
            </a:endParaRPr>
          </a:p>
        </p:txBody>
      </p:sp>
      <p:sp>
        <p:nvSpPr>
          <p:cNvPr id="23" name="TextBox 22"/>
          <p:cNvSpPr txBox="1"/>
          <p:nvPr/>
        </p:nvSpPr>
        <p:spPr>
          <a:xfrm>
            <a:off x="4495800" y="5638800"/>
            <a:ext cx="1600200" cy="307777"/>
          </a:xfrm>
          <a:prstGeom prst="rect">
            <a:avLst/>
          </a:prstGeom>
          <a:noFill/>
        </p:spPr>
        <p:txBody>
          <a:bodyPr wrap="square" rtlCol="0">
            <a:spAutoFit/>
          </a:bodyPr>
          <a:lstStyle/>
          <a:p>
            <a:pPr algn="ctr"/>
            <a:r>
              <a:rPr lang="en-US" sz="1400" i="1" dirty="0" smtClean="0">
                <a:solidFill>
                  <a:schemeClr val="tx2">
                    <a:lumMod val="75000"/>
                  </a:schemeClr>
                </a:solidFill>
              </a:rPr>
              <a:t>Protective Mechanisms</a:t>
            </a:r>
            <a:endParaRPr lang="en-US" sz="1400" i="1" dirty="0">
              <a:solidFill>
                <a:schemeClr val="tx2">
                  <a:lumMod val="75000"/>
                </a:schemeClr>
              </a:solidFill>
            </a:endParaRPr>
          </a:p>
        </p:txBody>
      </p:sp>
      <p:sp>
        <p:nvSpPr>
          <p:cNvPr id="25" name="TextBox 24"/>
          <p:cNvSpPr txBox="1"/>
          <p:nvPr/>
        </p:nvSpPr>
        <p:spPr>
          <a:xfrm>
            <a:off x="4361688" y="2465832"/>
            <a:ext cx="1905000" cy="1828800"/>
          </a:xfrm>
          <a:prstGeom prst="rect">
            <a:avLst/>
          </a:prstGeom>
          <a:noFill/>
        </p:spPr>
        <p:txBody>
          <a:bodyPr wrap="square" rtlCol="0">
            <a:prstTxWarp prst="textArchDown">
              <a:avLst/>
            </a:prstTxWarp>
            <a:spAutoFit/>
          </a:bodyPr>
          <a:lstStyle/>
          <a:p>
            <a:pPr algn="ctr"/>
            <a:r>
              <a:rPr lang="en-US" sz="1400" dirty="0" smtClean="0">
                <a:solidFill>
                  <a:schemeClr val="bg1"/>
                </a:solidFill>
              </a:rPr>
              <a:t>&amp; RECOVERY</a:t>
            </a:r>
            <a:endParaRPr lang="en-US" sz="1400" dirty="0">
              <a:solidFill>
                <a:schemeClr val="bg1"/>
              </a:solidFill>
            </a:endParaRPr>
          </a:p>
        </p:txBody>
      </p:sp>
      <p:sp>
        <p:nvSpPr>
          <p:cNvPr id="22" name="TextBox 21"/>
          <p:cNvSpPr txBox="1"/>
          <p:nvPr/>
        </p:nvSpPr>
        <p:spPr>
          <a:xfrm>
            <a:off x="4495800" y="2743200"/>
            <a:ext cx="1600200" cy="1600200"/>
          </a:xfrm>
          <a:prstGeom prst="rect">
            <a:avLst/>
          </a:prstGeom>
          <a:noFill/>
        </p:spPr>
        <p:txBody>
          <a:bodyPr wrap="square" rtlCol="0">
            <a:prstTxWarp prst="textArchUp">
              <a:avLst>
                <a:gd name="adj" fmla="val 10933190"/>
              </a:avLst>
            </a:prstTxWarp>
            <a:spAutoFit/>
          </a:bodyPr>
          <a:lstStyle/>
          <a:p>
            <a:pPr algn="ctr"/>
            <a:r>
              <a:rPr lang="en-US" sz="1400" dirty="0" smtClean="0">
                <a:solidFill>
                  <a:schemeClr val="bg1"/>
                </a:solidFill>
              </a:rPr>
              <a:t>HEALING</a:t>
            </a:r>
            <a:endParaRPr lang="en-US" sz="1400" dirty="0">
              <a:solidFill>
                <a:schemeClr val="bg1"/>
              </a:solidFill>
            </a:endParaRPr>
          </a:p>
        </p:txBody>
      </p:sp>
      <p:sp>
        <p:nvSpPr>
          <p:cNvPr id="21" name="Oval 20"/>
          <p:cNvSpPr/>
          <p:nvPr/>
        </p:nvSpPr>
        <p:spPr>
          <a:xfrm>
            <a:off x="4608576" y="2846832"/>
            <a:ext cx="1371600" cy="129844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solidFill>
                  <a:prstClr val="black"/>
                </a:solidFill>
              </a:rPr>
              <a:t>Social and Emotional Well-Being</a:t>
            </a:r>
            <a:endParaRPr lang="en-US" sz="1400" dirty="0">
              <a:solidFill>
                <a:prstClr val="black"/>
              </a:solidFill>
            </a:endParaRPr>
          </a:p>
        </p:txBody>
      </p:sp>
      <p:sp>
        <p:nvSpPr>
          <p:cNvPr id="24" name="Date Placeholder 23"/>
          <p:cNvSpPr>
            <a:spLocks noGrp="1"/>
          </p:cNvSpPr>
          <p:nvPr>
            <p:ph type="dt" sz="half" idx="10"/>
          </p:nvPr>
        </p:nvSpPr>
        <p:spPr/>
        <p:txBody>
          <a:bodyPr/>
          <a:lstStyle/>
          <a:p>
            <a:r>
              <a:rPr lang="en-US" smtClean="0"/>
              <a:t>November 1, 2011</a:t>
            </a:r>
            <a:endParaRPr lang="en-US"/>
          </a:p>
        </p:txBody>
      </p:sp>
      <p:sp>
        <p:nvSpPr>
          <p:cNvPr id="27" name="Slide Number Placeholder 26"/>
          <p:cNvSpPr>
            <a:spLocks noGrp="1"/>
          </p:cNvSpPr>
          <p:nvPr>
            <p:ph type="sldNum" sz="quarter" idx="12"/>
          </p:nvPr>
        </p:nvSpPr>
        <p:spPr/>
        <p:txBody>
          <a:bodyPr/>
          <a:lstStyle/>
          <a:p>
            <a:fld id="{037EE524-05BC-4851-A44C-AA9791C4029B}" type="slidenum">
              <a:rPr lang="en-US" smtClean="0"/>
              <a:pPr/>
              <a:t>5</a:t>
            </a:fld>
            <a:endParaRPr lang="en-US"/>
          </a:p>
        </p:txBody>
      </p:sp>
      <p:sp>
        <p:nvSpPr>
          <p:cNvPr id="28" name="Footer Placeholder 27"/>
          <p:cNvSpPr>
            <a:spLocks noGrp="1"/>
          </p:cNvSpPr>
          <p:nvPr>
            <p:ph type="ftr" sz="quarter" idx="11"/>
          </p:nvPr>
        </p:nvSpPr>
        <p:spPr/>
        <p:txBody>
          <a:bodyPr/>
          <a:lstStyle/>
          <a:p>
            <a:r>
              <a:rPr lang="en-US" smtClean="0"/>
              <a:t>Forum on Youth Violence Prevention</a:t>
            </a:r>
            <a:endParaRPr lang="en-US"/>
          </a:p>
        </p:txBody>
      </p:sp>
      <p:sp>
        <p:nvSpPr>
          <p:cNvPr id="29" name="Title 28"/>
          <p:cNvSpPr>
            <a:spLocks noGrp="1"/>
          </p:cNvSpPr>
          <p:nvPr>
            <p:ph type="title"/>
          </p:nvPr>
        </p:nvSpPr>
        <p:spPr>
          <a:xfrm>
            <a:off x="762000" y="228600"/>
            <a:ext cx="838200" cy="6126162"/>
          </a:xfrm>
        </p:spPr>
        <p:txBody>
          <a:bodyPr vert="vert270">
            <a:normAutofit/>
          </a:bodyPr>
          <a:lstStyle/>
          <a:p>
            <a:pPr rtl="0" eaLnBrk="1" fontAlgn="base" latinLnBrk="0" hangingPunct="1"/>
            <a:r>
              <a:rPr lang="en-US" sz="4000" b="1" i="0" kern="1200" spc="0" baseline="0" dirty="0" smtClean="0">
                <a:latin typeface="Arial"/>
                <a:ea typeface="+mn-ea"/>
                <a:cs typeface="+mn-cs"/>
              </a:rPr>
              <a:t>Promoting Well-Being</a:t>
            </a:r>
          </a:p>
          <a:p>
            <a:endParaRPr lang="en-US" dirty="0"/>
          </a:p>
        </p:txBody>
      </p:sp>
      <p:sp>
        <p:nvSpPr>
          <p:cNvPr id="30" name="Text Placeholder 29"/>
          <p:cNvSpPr>
            <a:spLocks noGrp="1"/>
          </p:cNvSpPr>
          <p:nvPr>
            <p:ph type="body" idx="4294967295"/>
          </p:nvPr>
        </p:nvSpPr>
        <p:spPr>
          <a:xfrm>
            <a:off x="1524000" y="1447800"/>
            <a:ext cx="1219200" cy="990600"/>
          </a:xfrm>
        </p:spPr>
        <p:txBody>
          <a:bodyPr>
            <a:normAutofit fontScale="55000" lnSpcReduction="20000"/>
          </a:bodyPr>
          <a:lstStyle/>
          <a:p>
            <a:pPr marL="342900" marR="0" indent="-342900" algn="l" defTabSz="914400" rtl="0" eaLnBrk="1" fontAlgn="auto" latinLnBrk="0" hangingPunct="1">
              <a:lnSpc>
                <a:spcPct val="100000"/>
              </a:lnSpc>
              <a:spcBef>
                <a:spcPct val="20000"/>
              </a:spcBef>
              <a:spcAft>
                <a:spcPts val="0"/>
              </a:spcAft>
              <a:buClr>
                <a:schemeClr val="accent4">
                  <a:lumMod val="50000"/>
                </a:schemeClr>
              </a:buClr>
              <a:buSzTx/>
              <a:buFont typeface="Arial" pitchFamily="34" charset="0"/>
              <a:buNone/>
              <a:tabLst/>
              <a:defRPr/>
            </a:pPr>
            <a:r>
              <a:rPr lang="en-US" sz="800" kern="1200" dirty="0" smtClean="0">
                <a:solidFill>
                  <a:schemeClr val="bg1"/>
                </a:solidFill>
                <a:latin typeface="+mn-lt"/>
                <a:ea typeface="+mn-ea"/>
                <a:cs typeface="+mn-cs"/>
              </a:rPr>
              <a:t>Understanding</a:t>
            </a:r>
            <a:r>
              <a:rPr lang="en-US" sz="800" kern="1200" baseline="0" dirty="0" smtClean="0">
                <a:solidFill>
                  <a:schemeClr val="bg1"/>
                </a:solidFill>
                <a:latin typeface="+mn-lt"/>
                <a:ea typeface="+mn-ea"/>
                <a:cs typeface="+mn-cs"/>
              </a:rPr>
              <a:t> Experiences: </a:t>
            </a:r>
            <a:r>
              <a:rPr lang="en-US" sz="800" kern="1200" dirty="0" smtClean="0">
                <a:solidFill>
                  <a:schemeClr val="bg1"/>
                </a:solidFill>
                <a:latin typeface="+mn-lt"/>
                <a:ea typeface="+mn-ea"/>
                <a:cs typeface="+mn-cs"/>
              </a:rPr>
              <a:t>Dimensions through which experiences of trauma and violence impact children in the short- and long-terms</a:t>
            </a:r>
            <a:endParaRPr lang="en-US" sz="800" dirty="0" smtClean="0">
              <a:solidFill>
                <a:schemeClr val="bg1"/>
              </a:solidFill>
            </a:endParaRPr>
          </a:p>
          <a:p>
            <a:pPr marL="342900" marR="0" indent="-342900" algn="l" defTabSz="914400" rtl="0" eaLnBrk="1" fontAlgn="auto" latinLnBrk="0" hangingPunct="1">
              <a:lnSpc>
                <a:spcPct val="100000"/>
              </a:lnSpc>
              <a:spcBef>
                <a:spcPct val="20000"/>
              </a:spcBef>
              <a:spcAft>
                <a:spcPts val="0"/>
              </a:spcAft>
              <a:buClr>
                <a:schemeClr val="accent4">
                  <a:lumMod val="50000"/>
                </a:schemeClr>
              </a:buClr>
              <a:buSzTx/>
              <a:buFont typeface="Arial" pitchFamily="34" charset="0"/>
              <a:buNone/>
              <a:tabLst/>
              <a:defRPr/>
            </a:pPr>
            <a:r>
              <a:rPr lang="en-US" sz="800" kern="1200" dirty="0" smtClean="0">
                <a:solidFill>
                  <a:schemeClr val="bg1"/>
                </a:solidFill>
                <a:latin typeface="+mn-lt"/>
                <a:ea typeface="+mn-ea"/>
                <a:cs typeface="+mn-cs"/>
              </a:rPr>
              <a:t>Protective Mechanisms: Protective mechanisms  can serve in multiple functions; what is important is how they contribute to healing and recovery</a:t>
            </a:r>
            <a:endParaRPr lang="en-US" sz="800" dirty="0" smtClean="0">
              <a:solidFill>
                <a:schemeClr val="bg1"/>
              </a:solidFill>
            </a:endParaRPr>
          </a:p>
          <a:p>
            <a:pPr marL="342900" marR="0" indent="-342900" algn="l" defTabSz="914400" rtl="0" eaLnBrk="1" fontAlgn="auto" latinLnBrk="0" hangingPunct="1">
              <a:lnSpc>
                <a:spcPct val="100000"/>
              </a:lnSpc>
              <a:spcBef>
                <a:spcPct val="20000"/>
              </a:spcBef>
              <a:spcAft>
                <a:spcPts val="0"/>
              </a:spcAft>
              <a:buClr>
                <a:schemeClr val="accent4">
                  <a:lumMod val="50000"/>
                </a:schemeClr>
              </a:buClr>
              <a:buSzTx/>
              <a:buFont typeface="Arial" pitchFamily="34" charset="0"/>
              <a:buNone/>
              <a:tabLst/>
              <a:defRPr/>
            </a:pPr>
            <a:r>
              <a:rPr lang="en-US" sz="800" kern="1200" dirty="0" smtClean="0">
                <a:solidFill>
                  <a:schemeClr val="bg1"/>
                </a:solidFill>
                <a:latin typeface="+mn-lt"/>
                <a:ea typeface="+mn-ea"/>
                <a:cs typeface="+mn-cs"/>
              </a:rPr>
              <a:t>Healing &amp;</a:t>
            </a:r>
            <a:r>
              <a:rPr lang="en-US" sz="800" kern="1200" baseline="0" dirty="0" smtClean="0">
                <a:solidFill>
                  <a:schemeClr val="bg1"/>
                </a:solidFill>
                <a:latin typeface="+mn-lt"/>
                <a:ea typeface="+mn-ea"/>
                <a:cs typeface="+mn-cs"/>
              </a:rPr>
              <a:t> Recovery: </a:t>
            </a:r>
            <a:r>
              <a:rPr lang="en-US" sz="800" kern="1200" dirty="0" smtClean="0">
                <a:solidFill>
                  <a:schemeClr val="bg1"/>
                </a:solidFill>
                <a:latin typeface="+mn-lt"/>
                <a:ea typeface="+mn-ea"/>
                <a:cs typeface="+mn-cs"/>
              </a:rPr>
              <a:t>Locus of interventions to promote social and emotional functioning to facilitate healing and recovery</a:t>
            </a:r>
            <a:endParaRPr lang="en-US" sz="800"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305800" cy="914400"/>
          </a:xfrm>
        </p:spPr>
        <p:txBody>
          <a:bodyPr>
            <a:normAutofit/>
          </a:bodyPr>
          <a:lstStyle/>
          <a:p>
            <a:r>
              <a:rPr lang="en-US" sz="4000" dirty="0" smtClean="0"/>
              <a:t>Promoting Resilience</a:t>
            </a:r>
            <a:endParaRPr lang="en-US" sz="4000" dirty="0"/>
          </a:p>
        </p:txBody>
      </p:sp>
      <p:graphicFrame>
        <p:nvGraphicFramePr>
          <p:cNvPr id="6" name="Content Placeholder 5"/>
          <p:cNvGraphicFramePr>
            <a:graphicFrameLocks noGrp="1"/>
          </p:cNvGraphicFramePr>
          <p:nvPr>
            <p:ph type="pic" idx="1"/>
          </p:nvPr>
        </p:nvGraphicFramePr>
        <p:xfrm>
          <a:off x="533400" y="1307052"/>
          <a:ext cx="8077200" cy="463654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048001"/>
                <a:gridCol w="5029199"/>
              </a:tblGrid>
              <a:tr h="402547">
                <a:tc>
                  <a:txBody>
                    <a:bodyPr/>
                    <a:lstStyle/>
                    <a:p>
                      <a:r>
                        <a:rPr lang="en-US" sz="1600" dirty="0" smtClean="0"/>
                        <a:t>Domains/Constructs</a:t>
                      </a:r>
                      <a:endParaRPr lang="en-US" sz="1600" dirty="0"/>
                    </a:p>
                  </a:txBody>
                  <a:tcPr marL="62110" marR="62110">
                    <a:lnL w="12700" cmpd="sng">
                      <a:noFill/>
                    </a:lnL>
                    <a:lnR w="12700" cap="flat" cmpd="sng" algn="ctr">
                      <a:solidFill>
                        <a:schemeClr val="bg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a:txBody>
                    <a:bodyPr/>
                    <a:lstStyle/>
                    <a:p>
                      <a:r>
                        <a:rPr lang="en-US" sz="1600" dirty="0" smtClean="0"/>
                        <a:t>Indicators</a:t>
                      </a:r>
                      <a:endParaRPr lang="en-US" sz="1600" dirty="0"/>
                    </a:p>
                  </a:txBody>
                  <a:tcPr marL="62110" marR="6211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r>
              <a:tr h="925405">
                <a:tc>
                  <a:txBody>
                    <a:bodyPr/>
                    <a:lstStyle/>
                    <a:p>
                      <a:r>
                        <a:rPr lang="en-US" sz="2000" b="1" dirty="0" smtClean="0"/>
                        <a:t>Self-management</a:t>
                      </a:r>
                      <a:endParaRPr lang="en-US" sz="2000" b="1" dirty="0"/>
                    </a:p>
                  </a:txBody>
                  <a:tcPr marL="62110" marR="62110" anchor="ctr">
                    <a:lnL w="12700" cmpd="sng">
                      <a:noFill/>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r>
                        <a:rPr lang="en-US" sz="2000" dirty="0" smtClean="0"/>
                        <a:t>Age-appropriate autonomy, emotional</a:t>
                      </a:r>
                      <a:r>
                        <a:rPr lang="en-US" sz="2000" baseline="0" dirty="0" smtClean="0"/>
                        <a:t> self-regulation, persistence, constructive time use</a:t>
                      </a:r>
                      <a:endParaRPr lang="en-US" sz="2000" dirty="0"/>
                    </a:p>
                  </a:txBody>
                  <a:tcPr marL="62110" marR="6211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r>
              <a:tr h="893321">
                <a:tc>
                  <a:txBody>
                    <a:bodyPr/>
                    <a:lstStyle/>
                    <a:p>
                      <a:r>
                        <a:rPr lang="en-US" sz="2000" b="1" dirty="0" smtClean="0"/>
                        <a:t>Agency</a:t>
                      </a:r>
                      <a:endParaRPr lang="en-US" sz="2000" b="1" dirty="0"/>
                    </a:p>
                  </a:txBody>
                  <a:tcPr marL="62110" marR="6211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r>
                        <a:rPr lang="en-US" sz="2000" dirty="0" err="1" smtClean="0"/>
                        <a:t>Planfulness</a:t>
                      </a:r>
                      <a:r>
                        <a:rPr lang="en-US" sz="2000" dirty="0" smtClean="0"/>
                        <a:t>, resourcefulness, positive risk-taking, realistic goal-setting, motivation</a:t>
                      </a:r>
                      <a:endParaRPr lang="en-US" sz="2000" dirty="0"/>
                    </a:p>
                  </a:txBody>
                  <a:tcPr marL="62110" marR="6211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r>
              <a:tr h="893321">
                <a:tc>
                  <a:txBody>
                    <a:bodyPr/>
                    <a:lstStyle/>
                    <a:p>
                      <a:r>
                        <a:rPr lang="en-US" sz="2000" b="1" dirty="0" smtClean="0"/>
                        <a:t>Sense of purpose</a:t>
                      </a:r>
                      <a:endParaRPr lang="en-US" sz="2000" b="1" dirty="0"/>
                    </a:p>
                  </a:txBody>
                  <a:tcPr marL="62110" marR="6211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000" dirty="0" smtClean="0"/>
                        <a:t>Believing one’s life is meaningfully</a:t>
                      </a:r>
                      <a:r>
                        <a:rPr lang="en-US" sz="2000" baseline="0" dirty="0" smtClean="0"/>
                        <a:t> connected to a larger picture</a:t>
                      </a:r>
                      <a:endParaRPr lang="en-US" sz="2000" dirty="0"/>
                    </a:p>
                  </a:txBody>
                  <a:tcPr marL="62110" marR="6211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628633">
                <a:tc>
                  <a:txBody>
                    <a:bodyPr/>
                    <a:lstStyle/>
                    <a:p>
                      <a:r>
                        <a:rPr lang="en-US" sz="2000" b="1" dirty="0" smtClean="0"/>
                        <a:t>Confidence</a:t>
                      </a:r>
                      <a:endParaRPr lang="en-US" sz="2000" b="1" dirty="0"/>
                    </a:p>
                  </a:txBody>
                  <a:tcPr marL="62110" marR="6211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r>
                        <a:rPr lang="en-US" sz="2000" dirty="0" smtClean="0"/>
                        <a:t>Positive identity</a:t>
                      </a:r>
                      <a:r>
                        <a:rPr lang="en-US" sz="2000" baseline="0" dirty="0" smtClean="0"/>
                        <a:t> and self-worth</a:t>
                      </a:r>
                      <a:endParaRPr lang="en-US" sz="2000" dirty="0"/>
                    </a:p>
                  </a:txBody>
                  <a:tcPr marL="62110" marR="6211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r>
              <a:tr h="893321">
                <a:tc>
                  <a:txBody>
                    <a:bodyPr/>
                    <a:lstStyle/>
                    <a:p>
                      <a:r>
                        <a:rPr lang="en-US" sz="2000" b="1" dirty="0" smtClean="0"/>
                        <a:t>Social Intelligence</a:t>
                      </a:r>
                      <a:endParaRPr lang="en-US" sz="2000" b="1" dirty="0"/>
                    </a:p>
                  </a:txBody>
                  <a:tcPr marL="62110" marR="6211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000" dirty="0" smtClean="0"/>
                        <a:t>Communication, cooperation,</a:t>
                      </a:r>
                      <a:r>
                        <a:rPr lang="en-US" sz="2000" baseline="0" dirty="0" smtClean="0"/>
                        <a:t> conflict-resolution skills, trust, intimacy</a:t>
                      </a:r>
                      <a:endParaRPr lang="en-US" sz="2000" dirty="0"/>
                    </a:p>
                  </a:txBody>
                  <a:tcPr marL="62110" marR="6211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0" name="Text Placeholder 9"/>
          <p:cNvSpPr>
            <a:spLocks noGrp="1"/>
          </p:cNvSpPr>
          <p:nvPr>
            <p:ph type="body" sz="half" idx="2"/>
          </p:nvPr>
        </p:nvSpPr>
        <p:spPr>
          <a:xfrm>
            <a:off x="228600" y="6324600"/>
            <a:ext cx="8534400" cy="457200"/>
          </a:xfrm>
        </p:spPr>
        <p:txBody>
          <a:bodyPr>
            <a:normAutofit fontScale="70000" lnSpcReduction="20000"/>
          </a:bodyPr>
          <a:lstStyle/>
          <a:p>
            <a:r>
              <a:rPr lang="en-US" dirty="0" smtClean="0"/>
              <a:t>Adapted from: </a:t>
            </a:r>
            <a:r>
              <a:rPr lang="en-US" dirty="0" err="1" smtClean="0"/>
              <a:t>Lippman</a:t>
            </a:r>
            <a:r>
              <a:rPr lang="en-US" dirty="0" smtClean="0"/>
              <a:t>, LH; Moore, KA &amp; McIntosh, H. (2011). Positive indicators of child well-being: A conceptual framework, measures, and methodological issues. </a:t>
            </a:r>
            <a:r>
              <a:rPr lang="en-US" i="1" dirty="0" smtClean="0"/>
              <a:t>Applied Research in Quality of Life.</a:t>
            </a:r>
            <a:r>
              <a:rPr lang="en-US" dirty="0" smtClean="0"/>
              <a:t> Accessed on August 16, 2011. </a:t>
            </a:r>
            <a:r>
              <a:rPr lang="en-US" u="sng" dirty="0" smtClean="0"/>
              <a:t>http://www.springerlink.com.proxy.uchicago.edu/content/tr32721263478297/.</a:t>
            </a:r>
          </a:p>
          <a:p>
            <a:endParaRPr lang="en-US" dirty="0"/>
          </a:p>
        </p:txBody>
      </p:sp>
      <p:sp>
        <p:nvSpPr>
          <p:cNvPr id="7" name="Date Placeholder 6"/>
          <p:cNvSpPr>
            <a:spLocks noGrp="1"/>
          </p:cNvSpPr>
          <p:nvPr>
            <p:ph type="dt" sz="half" idx="10"/>
          </p:nvPr>
        </p:nvSpPr>
        <p:spPr/>
        <p:txBody>
          <a:bodyPr/>
          <a:lstStyle/>
          <a:p>
            <a:r>
              <a:rPr lang="en-US" smtClean="0"/>
              <a:t>November 1, 2011</a:t>
            </a:r>
            <a:endParaRPr lang="en-US"/>
          </a:p>
        </p:txBody>
      </p:sp>
      <p:sp>
        <p:nvSpPr>
          <p:cNvPr id="9" name="Footer Placeholder 8"/>
          <p:cNvSpPr>
            <a:spLocks noGrp="1"/>
          </p:cNvSpPr>
          <p:nvPr>
            <p:ph type="ftr" sz="quarter" idx="11"/>
          </p:nvPr>
        </p:nvSpPr>
        <p:spPr/>
        <p:txBody>
          <a:bodyPr/>
          <a:lstStyle/>
          <a:p>
            <a:r>
              <a:rPr lang="en-US" smtClean="0"/>
              <a:t>Forum on Youth Violence Prevention</a:t>
            </a:r>
            <a:endParaRPr lang="en-US"/>
          </a:p>
        </p:txBody>
      </p:sp>
      <p:sp>
        <p:nvSpPr>
          <p:cNvPr id="8" name="Slide Number Placeholder 7"/>
          <p:cNvSpPr>
            <a:spLocks noGrp="1"/>
          </p:cNvSpPr>
          <p:nvPr>
            <p:ph type="sldNum" sz="quarter" idx="12"/>
          </p:nvPr>
        </p:nvSpPr>
        <p:spPr/>
        <p:txBody>
          <a:bodyPr/>
          <a:lstStyle/>
          <a:p>
            <a:fld id="{037EE524-05BC-4851-A44C-AA9791C4029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534400" cy="914400"/>
          </a:xfrm>
        </p:spPr>
        <p:txBody>
          <a:bodyPr>
            <a:noAutofit/>
          </a:bodyPr>
          <a:lstStyle/>
          <a:p>
            <a:r>
              <a:rPr lang="en-US" sz="3600" dirty="0" smtClean="0"/>
              <a:t>Promoting Resilience </a:t>
            </a:r>
            <a:r>
              <a:rPr lang="en-US" sz="3600" i="1" dirty="0" smtClean="0"/>
              <a:t>(Cont’d.)</a:t>
            </a:r>
            <a:endParaRPr lang="en-US" sz="3600" dirty="0"/>
          </a:p>
        </p:txBody>
      </p:sp>
      <p:graphicFrame>
        <p:nvGraphicFramePr>
          <p:cNvPr id="6" name="Content Placeholder 5"/>
          <p:cNvGraphicFramePr>
            <a:graphicFrameLocks noGrp="1"/>
          </p:cNvGraphicFramePr>
          <p:nvPr>
            <p:ph type="pic" idx="1"/>
          </p:nvPr>
        </p:nvGraphicFramePr>
        <p:xfrm>
          <a:off x="457200" y="1282790"/>
          <a:ext cx="8229600" cy="488941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124200"/>
                <a:gridCol w="5105400"/>
              </a:tblGrid>
              <a:tr h="374236">
                <a:tc>
                  <a:txBody>
                    <a:bodyPr/>
                    <a:lstStyle/>
                    <a:p>
                      <a:r>
                        <a:rPr lang="en-US" sz="1600" dirty="0" smtClean="0"/>
                        <a:t>Domains/Constructs</a:t>
                      </a:r>
                      <a:endParaRPr lang="en-US" sz="1600" dirty="0"/>
                    </a:p>
                  </a:txBody>
                  <a:tcPr marL="60960" marR="60960">
                    <a:lnL w="12700" cmpd="sng">
                      <a:noFill/>
                    </a:lnL>
                    <a:lnR w="12700" cap="flat" cmpd="sng" algn="ctr">
                      <a:solidFill>
                        <a:schemeClr val="bg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a:txBody>
                    <a:bodyPr/>
                    <a:lstStyle/>
                    <a:p>
                      <a:r>
                        <a:rPr lang="en-US" sz="1600" dirty="0" smtClean="0"/>
                        <a:t>Indicators</a:t>
                      </a:r>
                      <a:endParaRPr lang="en-US" sz="1600" dirty="0"/>
                    </a:p>
                  </a:txBody>
                  <a:tcPr marL="60960" marR="6096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r>
              <a:tr h="688430">
                <a:tc>
                  <a:txBody>
                    <a:bodyPr/>
                    <a:lstStyle/>
                    <a:p>
                      <a:r>
                        <a:rPr lang="en-US" sz="2000" b="1" dirty="0" smtClean="0"/>
                        <a:t>Environmental awareness and behavior</a:t>
                      </a:r>
                      <a:endParaRPr lang="en-US" sz="2000" b="1" dirty="0"/>
                    </a:p>
                  </a:txBody>
                  <a:tcPr marL="60960" marR="60960" anchor="ctr">
                    <a:lnL w="12700" cmpd="sng">
                      <a:noFill/>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r>
                        <a:rPr lang="en-US" sz="2000" dirty="0" smtClean="0"/>
                        <a:t>Knowledge, positive behaviors</a:t>
                      </a:r>
                      <a:endParaRPr lang="en-US" sz="2000" dirty="0"/>
                    </a:p>
                  </a:txBody>
                  <a:tcPr marL="60960" marR="6096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r>
              <a:tr h="1076570">
                <a:tc>
                  <a:txBody>
                    <a:bodyPr/>
                    <a:lstStyle/>
                    <a:p>
                      <a:r>
                        <a:rPr lang="en-US" sz="2000" b="1" dirty="0" smtClean="0"/>
                        <a:t>Risk management skills</a:t>
                      </a:r>
                      <a:endParaRPr lang="en-US" sz="2000" b="1" dirty="0"/>
                    </a:p>
                  </a:txBody>
                  <a:tcPr marL="60960" marR="6096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r>
                        <a:rPr lang="en-US" sz="2000" dirty="0" smtClean="0"/>
                        <a:t>Skills and knowledge to avoid drug and alcohol use and risky sex</a:t>
                      </a:r>
                      <a:endParaRPr lang="en-US" sz="2000" dirty="0"/>
                    </a:p>
                  </a:txBody>
                  <a:tcPr marL="60960" marR="6096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r>
              <a:tr h="584423">
                <a:tc>
                  <a:txBody>
                    <a:bodyPr/>
                    <a:lstStyle/>
                    <a:p>
                      <a:r>
                        <a:rPr lang="en-US" sz="2000" b="1" dirty="0" smtClean="0"/>
                        <a:t>Critical thinking</a:t>
                      </a:r>
                      <a:endParaRPr lang="en-US" sz="2000" b="1" dirty="0"/>
                    </a:p>
                  </a:txBody>
                  <a:tcPr marL="60960" marR="6096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000" dirty="0" smtClean="0"/>
                        <a:t>Evaluation/analytical/problem-solving skills</a:t>
                      </a:r>
                      <a:endParaRPr lang="en-US" sz="2000" dirty="0"/>
                    </a:p>
                  </a:txBody>
                  <a:tcPr marL="60960" marR="6096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830497">
                <a:tc>
                  <a:txBody>
                    <a:bodyPr/>
                    <a:lstStyle/>
                    <a:p>
                      <a:r>
                        <a:rPr lang="en-US" sz="2000" b="1" dirty="0" smtClean="0"/>
                        <a:t>Knowledge of essential life skills</a:t>
                      </a:r>
                      <a:endParaRPr lang="en-US" sz="2000" b="1" dirty="0"/>
                    </a:p>
                  </a:txBody>
                  <a:tcPr marL="60960" marR="6096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r>
                        <a:rPr lang="en-US" sz="2000" dirty="0" smtClean="0"/>
                        <a:t>Financial management, decision-making skills, home maintenance, etc.</a:t>
                      </a:r>
                      <a:endParaRPr lang="en-US" sz="2000" dirty="0"/>
                    </a:p>
                  </a:txBody>
                  <a:tcPr marL="60960" marR="6096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r>
              <a:tr h="1322644">
                <a:tc>
                  <a:txBody>
                    <a:bodyPr/>
                    <a:lstStyle/>
                    <a:p>
                      <a:r>
                        <a:rPr lang="en-US" sz="2000" b="1" dirty="0" smtClean="0"/>
                        <a:t>Positive relationships with peers, siblings, family,</a:t>
                      </a:r>
                      <a:r>
                        <a:rPr lang="en-US" sz="2000" b="1" baseline="0" dirty="0" smtClean="0"/>
                        <a:t> etc.</a:t>
                      </a:r>
                      <a:endParaRPr lang="en-US" sz="2000" b="1" dirty="0"/>
                    </a:p>
                  </a:txBody>
                  <a:tcPr marL="60960" marR="6096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sz="2000" dirty="0" smtClean="0"/>
                        <a:t>Warmth, closeness, communication, support, positive advice</a:t>
                      </a:r>
                      <a:endParaRPr lang="en-US" sz="2000" dirty="0"/>
                    </a:p>
                  </a:txBody>
                  <a:tcPr marL="60960" marR="6096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0" name="Text Placeholder 9"/>
          <p:cNvSpPr>
            <a:spLocks noGrp="1"/>
          </p:cNvSpPr>
          <p:nvPr>
            <p:ph type="body" sz="half" idx="2"/>
          </p:nvPr>
        </p:nvSpPr>
        <p:spPr>
          <a:xfrm>
            <a:off x="228600" y="6248400"/>
            <a:ext cx="8686800" cy="381000"/>
          </a:xfrm>
        </p:spPr>
        <p:txBody>
          <a:bodyPr>
            <a:normAutofit fontScale="70000" lnSpcReduction="20000"/>
          </a:bodyPr>
          <a:lstStyle/>
          <a:p>
            <a:r>
              <a:rPr lang="en-US" dirty="0" smtClean="0"/>
              <a:t>Adapted from: </a:t>
            </a:r>
            <a:r>
              <a:rPr lang="en-US" dirty="0" err="1" smtClean="0"/>
              <a:t>Lippman</a:t>
            </a:r>
            <a:r>
              <a:rPr lang="en-US" dirty="0" smtClean="0"/>
              <a:t>, LH; Moore, KA &amp; McIntosh, H. (2011). Positive indicators of child well-being: A conceptual framework, measures, and methodological issues. </a:t>
            </a:r>
            <a:r>
              <a:rPr lang="en-US" i="1" dirty="0" smtClean="0"/>
              <a:t>Applied Research in Quality of Life.</a:t>
            </a:r>
            <a:r>
              <a:rPr lang="en-US" dirty="0" smtClean="0"/>
              <a:t> Accessed on August 16, 2011. </a:t>
            </a:r>
            <a:r>
              <a:rPr lang="en-US" u="sng" dirty="0" smtClean="0"/>
              <a:t>http://www.springerlink.com.proxy.uchicago.edu/content/tr32721263478297/.</a:t>
            </a:r>
          </a:p>
          <a:p>
            <a:endParaRPr lang="en-US" dirty="0"/>
          </a:p>
        </p:txBody>
      </p:sp>
      <p:sp>
        <p:nvSpPr>
          <p:cNvPr id="7" name="Date Placeholder 6"/>
          <p:cNvSpPr>
            <a:spLocks noGrp="1"/>
          </p:cNvSpPr>
          <p:nvPr>
            <p:ph type="dt" sz="half" idx="10"/>
          </p:nvPr>
        </p:nvSpPr>
        <p:spPr/>
        <p:txBody>
          <a:bodyPr/>
          <a:lstStyle/>
          <a:p>
            <a:r>
              <a:rPr lang="en-US" smtClean="0"/>
              <a:t>November 1, 2011</a:t>
            </a:r>
            <a:endParaRPr lang="en-US"/>
          </a:p>
        </p:txBody>
      </p:sp>
      <p:sp>
        <p:nvSpPr>
          <p:cNvPr id="9" name="Footer Placeholder 8"/>
          <p:cNvSpPr>
            <a:spLocks noGrp="1"/>
          </p:cNvSpPr>
          <p:nvPr>
            <p:ph type="ftr" sz="quarter" idx="11"/>
          </p:nvPr>
        </p:nvSpPr>
        <p:spPr/>
        <p:txBody>
          <a:bodyPr/>
          <a:lstStyle/>
          <a:p>
            <a:r>
              <a:rPr lang="en-US" smtClean="0"/>
              <a:t>Forum on Youth Violence Prevention</a:t>
            </a:r>
            <a:endParaRPr lang="en-US"/>
          </a:p>
        </p:txBody>
      </p:sp>
      <p:sp>
        <p:nvSpPr>
          <p:cNvPr id="8" name="Slide Number Placeholder 7"/>
          <p:cNvSpPr>
            <a:spLocks noGrp="1"/>
          </p:cNvSpPr>
          <p:nvPr>
            <p:ph type="sldNum" sz="quarter" idx="12"/>
          </p:nvPr>
        </p:nvSpPr>
        <p:spPr/>
        <p:txBody>
          <a:bodyPr/>
          <a:lstStyle/>
          <a:p>
            <a:fld id="{037EE524-05BC-4851-A44C-AA9791C4029B}" type="slidenum">
              <a:rPr lang="en-US" smtClean="0"/>
              <a:pPr/>
              <a:t>7</a:t>
            </a:fld>
            <a:endParaRPr lang="en-US"/>
          </a:p>
        </p:txBody>
      </p:sp>
      <p:sp>
        <p:nvSpPr>
          <p:cNvPr id="5" name="TextBox 4"/>
          <p:cNvSpPr txBox="1"/>
          <p:nvPr/>
        </p:nvSpPr>
        <p:spPr>
          <a:xfrm>
            <a:off x="228600" y="6229290"/>
            <a:ext cx="8839200" cy="246221"/>
          </a:xfrm>
          <a:prstGeom prst="rect">
            <a:avLst/>
          </a:prstGeom>
          <a:noFill/>
        </p:spPr>
        <p:txBody>
          <a:bodyPr wrap="square" rtlCol="0">
            <a:spAutoFit/>
          </a:bodyPr>
          <a:lstStyle/>
          <a:p>
            <a:endParaRPr lang="en-US" sz="1000"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YF">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CYF">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ACYF</Template>
  <TotalTime>67</TotalTime>
  <Words>1143</Words>
  <Application>Microsoft Office PowerPoint</Application>
  <PresentationFormat>On-screen Show (4:3)</PresentationFormat>
  <Paragraphs>118</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ACYF</vt:lpstr>
      <vt:lpstr>The Relationship between Trauma &amp; Resilience USING DATA TO DRIVE SYSTEM REPONSES TO VIOLENCE</vt:lpstr>
      <vt:lpstr>COMMUNITY VIOLENCE/STUDENT SHOOTING AND CHILD WELFARE CASES </vt:lpstr>
      <vt:lpstr>Impact of Trauma on Development</vt:lpstr>
      <vt:lpstr>Lessons Learned about Resilience</vt:lpstr>
      <vt:lpstr>Promoting Well-Being </vt:lpstr>
      <vt:lpstr>Promoting Resilience</vt:lpstr>
      <vt:lpstr>Promoting Resilience (Cont’d.)</vt:lpstr>
    </vt:vector>
  </TitlesOfParts>
  <Company>DHHS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Violence, Trauma, &amp; Resilience USING</dc:title>
  <dc:creator>Kate Stepleton (ACYF)</dc:creator>
  <cp:lastModifiedBy>mdecker</cp:lastModifiedBy>
  <cp:revision>17</cp:revision>
  <dcterms:created xsi:type="dcterms:W3CDTF">2011-11-01T13:31:29Z</dcterms:created>
  <dcterms:modified xsi:type="dcterms:W3CDTF">2011-11-28T21:23:34Z</dcterms:modified>
</cp:coreProperties>
</file>